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333" r:id="rId3"/>
    <p:sldId id="334" r:id="rId4"/>
    <p:sldId id="305" r:id="rId5"/>
    <p:sldId id="257" r:id="rId6"/>
    <p:sldId id="258" r:id="rId7"/>
    <p:sldId id="259" r:id="rId8"/>
    <p:sldId id="335" r:id="rId9"/>
    <p:sldId id="260" r:id="rId10"/>
    <p:sldId id="261" r:id="rId11"/>
    <p:sldId id="263" r:id="rId12"/>
    <p:sldId id="311" r:id="rId13"/>
    <p:sldId id="264" r:id="rId14"/>
    <p:sldId id="265" r:id="rId15"/>
    <p:sldId id="266" r:id="rId16"/>
    <p:sldId id="270" r:id="rId17"/>
    <p:sldId id="312" r:id="rId18"/>
    <p:sldId id="271" r:id="rId19"/>
    <p:sldId id="313" r:id="rId20"/>
    <p:sldId id="272" r:id="rId21"/>
    <p:sldId id="339" r:id="rId22"/>
    <p:sldId id="267" r:id="rId23"/>
    <p:sldId id="340" r:id="rId24"/>
    <p:sldId id="268" r:id="rId25"/>
    <p:sldId id="275" r:id="rId26"/>
    <p:sldId id="314" r:id="rId27"/>
    <p:sldId id="315" r:id="rId28"/>
    <p:sldId id="273" r:id="rId29"/>
    <p:sldId id="276" r:id="rId30"/>
    <p:sldId id="316" r:id="rId31"/>
    <p:sldId id="277" r:id="rId32"/>
    <p:sldId id="317" r:id="rId33"/>
    <p:sldId id="341" r:id="rId34"/>
    <p:sldId id="269" r:id="rId35"/>
    <p:sldId id="280" r:id="rId36"/>
    <p:sldId id="281" r:id="rId37"/>
    <p:sldId id="282" r:id="rId38"/>
    <p:sldId id="283" r:id="rId39"/>
    <p:sldId id="284" r:id="rId40"/>
    <p:sldId id="279" r:id="rId41"/>
    <p:sldId id="285" r:id="rId42"/>
    <p:sldId id="31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3" autoAdjust="0"/>
    <p:restoredTop sz="94660"/>
  </p:normalViewPr>
  <p:slideViewPr>
    <p:cSldViewPr snapToGrid="0">
      <p:cViewPr varScale="1">
        <p:scale>
          <a:sx n="122" d="100"/>
          <a:sy n="122" d="100"/>
        </p:scale>
        <p:origin x="3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D61AD-5ABE-41AD-B3EF-A04A3105339F}" type="datetimeFigureOut">
              <a:rPr lang="en-GB" smtClean="0"/>
              <a:t>30/01/2024</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DC57DE-844F-40A0-9096-8901BDBBC3B0}" type="slidenum">
              <a:rPr lang="en-GB" smtClean="0"/>
              <a:t>‹#›</a:t>
            </a:fld>
            <a:endParaRPr lang="en-GB"/>
          </a:p>
        </p:txBody>
      </p:sp>
    </p:spTree>
    <p:extLst>
      <p:ext uri="{BB962C8B-B14F-4D97-AF65-F5344CB8AC3E}">
        <p14:creationId xmlns:p14="http://schemas.microsoft.com/office/powerpoint/2010/main" val="2420873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CDC57DE-844F-40A0-9096-8901BDBBC3B0}" type="slidenum">
              <a:rPr lang="en-GB" smtClean="0"/>
              <a:t>40</a:t>
            </a:fld>
            <a:endParaRPr lang="en-GB"/>
          </a:p>
        </p:txBody>
      </p:sp>
    </p:spTree>
    <p:extLst>
      <p:ext uri="{BB962C8B-B14F-4D97-AF65-F5344CB8AC3E}">
        <p14:creationId xmlns:p14="http://schemas.microsoft.com/office/powerpoint/2010/main" val="702308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idx="1"/>
          </p:nvPr>
        </p:nvSpPr>
        <p:spPr>
          <a:xfrm>
            <a:off x="428172" y="1361167"/>
            <a:ext cx="11368314" cy="4858203"/>
          </a:xfrm>
        </p:spPr>
        <p:txBody>
          <a:bodyPr/>
          <a:lstStyle>
            <a:lvl5pPr>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a:p>
            <a:pPr lvl="4"/>
            <a:endParaRPr lang="en-GB" noProof="0"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a:t>
            </a:fld>
            <a:endParaRPr lang="en-GB"/>
          </a:p>
        </p:txBody>
      </p:sp>
      <p:sp>
        <p:nvSpPr>
          <p:cNvPr id="7" name="Rettangolo arrotondato 6"/>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3838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sz="half" idx="1"/>
          </p:nvPr>
        </p:nvSpPr>
        <p:spPr>
          <a:xfrm>
            <a:off x="428172" y="1364343"/>
            <a:ext cx="5591628"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4" name="Segnaposto contenuto 3"/>
          <p:cNvSpPr>
            <a:spLocks noGrp="1"/>
          </p:cNvSpPr>
          <p:nvPr>
            <p:ph sz="half" idx="2"/>
          </p:nvPr>
        </p:nvSpPr>
        <p:spPr>
          <a:xfrm>
            <a:off x="6172200" y="1364343"/>
            <a:ext cx="5624286"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7" name="Segnaposto numero diapositiva 6"/>
          <p:cNvSpPr>
            <a:spLocks noGrp="1"/>
          </p:cNvSpPr>
          <p:nvPr>
            <p:ph type="sldNum" sz="quarter" idx="12"/>
          </p:nvPr>
        </p:nvSpPr>
        <p:spPr/>
        <p:txBody>
          <a:bodyPr/>
          <a:lstStyle/>
          <a:p>
            <a:fld id="{31DE2C5B-556E-47B8-A792-024C2FCA4ACC}" type="slidenum">
              <a:rPr lang="en-GB" smtClean="0"/>
              <a:t>‹#›</a:t>
            </a:fld>
            <a:endParaRPr lang="en-GB"/>
          </a:p>
        </p:txBody>
      </p:sp>
      <p:sp>
        <p:nvSpPr>
          <p:cNvPr id="8" name="Rettangolo arrotondato 7"/>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7594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426028" y="2355399"/>
            <a:ext cx="9456058" cy="1570716"/>
          </a:xfrm>
        </p:spPr>
        <p:txBody>
          <a:bodyPr anchor="ctr">
            <a:noAutofit/>
          </a:bodyPr>
          <a:lstStyle>
            <a:lvl1pPr marL="0" indent="0" algn="ctr">
              <a:buNone/>
              <a:defRPr sz="4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it-IT" dirty="0"/>
          </a:p>
        </p:txBody>
      </p:sp>
      <p:sp>
        <p:nvSpPr>
          <p:cNvPr id="7" name="Rettangolo arrotondato 6"/>
          <p:cNvSpPr/>
          <p:nvPr userDrawn="1"/>
        </p:nvSpPr>
        <p:spPr>
          <a:xfrm>
            <a:off x="2997200" y="855254"/>
            <a:ext cx="6125029"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ttangolo arrotondato 7"/>
          <p:cNvSpPr/>
          <p:nvPr userDrawn="1"/>
        </p:nvSpPr>
        <p:spPr>
          <a:xfrm>
            <a:off x="1426028" y="4152532"/>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olo 1"/>
          <p:cNvSpPr txBox="1">
            <a:spLocks/>
          </p:cNvSpPr>
          <p:nvPr userDrawn="1"/>
        </p:nvSpPr>
        <p:spPr>
          <a:xfrm>
            <a:off x="460370" y="1155224"/>
            <a:ext cx="10926088" cy="9459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r>
              <a:rPr lang="it-IT" sz="2800" b="0" dirty="0" err="1"/>
              <a:t>Biomedical</a:t>
            </a:r>
            <a:r>
              <a:rPr lang="it-IT" sz="2800" b="0" dirty="0"/>
              <a:t> </a:t>
            </a:r>
            <a:r>
              <a:rPr lang="it-IT" sz="2800" b="0" dirty="0" err="1"/>
              <a:t>Wearable</a:t>
            </a:r>
            <a:r>
              <a:rPr lang="it-IT" sz="2800" b="0" dirty="0"/>
              <a:t> Technologies </a:t>
            </a:r>
          </a:p>
          <a:p>
            <a:r>
              <a:rPr lang="it-IT" sz="2800" b="0" dirty="0"/>
              <a:t>for Healthcare and </a:t>
            </a:r>
            <a:r>
              <a:rPr lang="it-IT" sz="2800" b="0" dirty="0" err="1"/>
              <a:t>Wellbeing</a:t>
            </a:r>
            <a:r>
              <a:rPr lang="it-IT" sz="2800" b="0" dirty="0"/>
              <a:t>  </a:t>
            </a:r>
            <a:endParaRPr lang="en-GB" sz="2800" b="0" dirty="0"/>
          </a:p>
        </p:txBody>
      </p:sp>
      <p:sp>
        <p:nvSpPr>
          <p:cNvPr id="10" name="Titolo 1"/>
          <p:cNvSpPr txBox="1">
            <a:spLocks/>
          </p:cNvSpPr>
          <p:nvPr userDrawn="1"/>
        </p:nvSpPr>
        <p:spPr>
          <a:xfrm>
            <a:off x="1426028" y="4424669"/>
            <a:ext cx="9456058" cy="100502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pPr>
              <a:spcAft>
                <a:spcPts val="600"/>
              </a:spcAft>
            </a:pPr>
            <a:r>
              <a:rPr lang="it-IT" sz="2800" dirty="0"/>
              <a:t>A.Y. 2023-2024</a:t>
            </a:r>
          </a:p>
          <a:p>
            <a:pPr>
              <a:spcAft>
                <a:spcPts val="600"/>
              </a:spcAft>
            </a:pPr>
            <a:r>
              <a:rPr lang="it-IT" sz="2800" baseline="0" dirty="0"/>
              <a:t>Giacomo Cappon</a:t>
            </a:r>
            <a:endParaRPr lang="en-GB" sz="2800" dirty="0"/>
          </a:p>
        </p:txBody>
      </p:sp>
      <p:sp>
        <p:nvSpPr>
          <p:cNvPr id="14" name="CasellaDiTesto 13"/>
          <p:cNvSpPr txBox="1"/>
          <p:nvPr userDrawn="1"/>
        </p:nvSpPr>
        <p:spPr>
          <a:xfrm>
            <a:off x="2997200" y="133745"/>
            <a:ext cx="6125030" cy="707886"/>
          </a:xfrm>
          <a:prstGeom prst="rect">
            <a:avLst/>
          </a:prstGeom>
          <a:noFill/>
        </p:spPr>
        <p:txBody>
          <a:bodyPr wrap="square" rtlCol="0">
            <a:spAutoFit/>
          </a:bodyPr>
          <a:lstStyle/>
          <a:p>
            <a:pPr algn="ct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University</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Padova</a:t>
            </a:r>
            <a:b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b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Department</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Information </a:t>
            </a: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Engineering</a:t>
            </a:r>
            <a:endParaRPr lang="en-GB" sz="1100" cap="small" baseline="0" dirty="0"/>
          </a:p>
        </p:txBody>
      </p:sp>
      <p:pic>
        <p:nvPicPr>
          <p:cNvPr id="15" name="Immagine 14"/>
          <p:cNvPicPr>
            <a:picLocks noChangeAspect="1"/>
          </p:cNvPicPr>
          <p:nvPr userDrawn="1"/>
        </p:nvPicPr>
        <p:blipFill>
          <a:blip r:embed="rId2" cstate="print">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460370" y="5094383"/>
            <a:ext cx="1648258" cy="1648258"/>
          </a:xfrm>
          <a:prstGeom prst="rect">
            <a:avLst/>
          </a:prstGeom>
        </p:spPr>
      </p:pic>
      <p:pic>
        <p:nvPicPr>
          <p:cNvPr id="16" name="Immagine 15"/>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735946" y="5094383"/>
            <a:ext cx="2153135" cy="1399538"/>
          </a:xfrm>
          <a:prstGeom prst="rect">
            <a:avLst/>
          </a:prstGeom>
        </p:spPr>
      </p:pic>
    </p:spTree>
    <p:extLst>
      <p:ext uri="{BB962C8B-B14F-4D97-AF65-F5344CB8AC3E}">
        <p14:creationId xmlns:p14="http://schemas.microsoft.com/office/powerpoint/2010/main" val="2551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905962"/>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5" name="Segnaposto numero diapositiva 4"/>
          <p:cNvSpPr>
            <a:spLocks noGrp="1"/>
          </p:cNvSpPr>
          <p:nvPr>
            <p:ph type="sldNum" sz="quarter" idx="12"/>
          </p:nvPr>
        </p:nvSpPr>
        <p:spPr/>
        <p:txBody>
          <a:bodyPr/>
          <a:lstStyle/>
          <a:p>
            <a:fld id="{31DE2C5B-556E-47B8-A792-024C2FCA4ACC}" type="slidenum">
              <a:rPr lang="en-GB" smtClean="0"/>
              <a:t>‹#›</a:t>
            </a:fld>
            <a:endParaRPr lang="en-GB"/>
          </a:p>
        </p:txBody>
      </p:sp>
      <p:sp>
        <p:nvSpPr>
          <p:cNvPr id="6" name="Rettangolo arrotondato 5"/>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00652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28172" y="161926"/>
            <a:ext cx="11368314" cy="919388"/>
          </a:xfrm>
          <a:prstGeom prst="rect">
            <a:avLst/>
          </a:prstGeom>
        </p:spPr>
        <p:txBody>
          <a:bodyPr vert="horz" lIns="91440" tIns="45720" rIns="91440" bIns="45720" rtlCol="0" anchor="ctr">
            <a:normAutofit/>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testo 2"/>
          <p:cNvSpPr>
            <a:spLocks noGrp="1"/>
          </p:cNvSpPr>
          <p:nvPr>
            <p:ph type="body" idx="1"/>
          </p:nvPr>
        </p:nvSpPr>
        <p:spPr>
          <a:xfrm>
            <a:off x="428172" y="1375682"/>
            <a:ext cx="11368314" cy="4821918"/>
          </a:xfrm>
          <a:prstGeom prst="rect">
            <a:avLst/>
          </a:prstGeom>
        </p:spPr>
        <p:txBody>
          <a:bodyPr vert="horz" lIns="91440" tIns="45720" rIns="91440" bIns="45720" rtlCol="0">
            <a:normAutofit/>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6" name="Segnaposto numero diapositiva 5"/>
          <p:cNvSpPr>
            <a:spLocks noGrp="1"/>
          </p:cNvSpPr>
          <p:nvPr>
            <p:ph type="sldNum" sz="quarter" idx="4"/>
          </p:nvPr>
        </p:nvSpPr>
        <p:spPr>
          <a:xfrm>
            <a:off x="8610600" y="6356350"/>
            <a:ext cx="31858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E2C5B-556E-47B8-A792-024C2FCA4ACC}" type="slidenum">
              <a:rPr lang="en-GB" smtClean="0"/>
              <a:t>‹#›</a:t>
            </a:fld>
            <a:endParaRPr lang="en-GB"/>
          </a:p>
        </p:txBody>
      </p:sp>
    </p:spTree>
    <p:extLst>
      <p:ext uri="{BB962C8B-B14F-4D97-AF65-F5344CB8AC3E}">
        <p14:creationId xmlns:p14="http://schemas.microsoft.com/office/powerpoint/2010/main" val="89287900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49" r:id="rId3"/>
    <p:sldLayoutId id="2147483654" r:id="rId4"/>
  </p:sldLayoutIdLst>
  <p:hf hdr="0" ftr="0" dt="0"/>
  <p:txStyles>
    <p:titleStyle>
      <a:lvl1pPr algn="ctr" defTabSz="914400" rtl="0" eaLnBrk="1" latinLnBrk="0" hangingPunct="1">
        <a:lnSpc>
          <a:spcPct val="90000"/>
        </a:lnSpc>
        <a:spcBef>
          <a:spcPct val="0"/>
        </a:spcBef>
        <a:buNone/>
        <a:defRPr sz="3600" kern="1200">
          <a:solidFill>
            <a:schemeClr val="tx1"/>
          </a:solidFill>
          <a:latin typeface="Palatino Linotype" panose="02040502050505030304" pitchFamily="18" charset="0"/>
          <a:ea typeface="+mj-ea"/>
          <a:cs typeface="+mj-cs"/>
        </a:defRPr>
      </a:lvl1pPr>
    </p:titleStyle>
    <p:body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gif"/></Relationships>
</file>

<file path=ppt/slides/_rels/slide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jfif"/><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2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ttotitolo 1"/>
          <p:cNvSpPr>
            <a:spLocks noGrp="1"/>
          </p:cNvSpPr>
          <p:nvPr>
            <p:ph type="subTitle" idx="1"/>
          </p:nvPr>
        </p:nvSpPr>
        <p:spPr/>
        <p:txBody>
          <a:bodyPr/>
          <a:lstStyle/>
          <a:p>
            <a:r>
              <a:rPr lang="en-US" dirty="0"/>
              <a:t>Wearable </a:t>
            </a:r>
            <a:r>
              <a:rPr lang="en-GB"/>
              <a:t>sensors</a:t>
            </a:r>
            <a:r>
              <a:rPr lang="en-US"/>
              <a:t> </a:t>
            </a:r>
            <a:r>
              <a:rPr lang="en-US" dirty="0"/>
              <a:t>– Part 1</a:t>
            </a:r>
          </a:p>
        </p:txBody>
      </p:sp>
    </p:spTree>
    <p:extLst>
      <p:ext uri="{BB962C8B-B14F-4D97-AF65-F5344CB8AC3E}">
        <p14:creationId xmlns:p14="http://schemas.microsoft.com/office/powerpoint/2010/main" val="406818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Mechanical sensors</a:t>
            </a:r>
          </a:p>
        </p:txBody>
      </p:sp>
      <p:sp>
        <p:nvSpPr>
          <p:cNvPr id="3" name="Segnaposto contenuto 2"/>
          <p:cNvSpPr>
            <a:spLocks noGrp="1"/>
          </p:cNvSpPr>
          <p:nvPr>
            <p:ph idx="1"/>
          </p:nvPr>
        </p:nvSpPr>
        <p:spPr>
          <a:xfrm>
            <a:off x="428172" y="1361167"/>
            <a:ext cx="11368314" cy="5360308"/>
          </a:xfrm>
        </p:spPr>
        <p:txBody>
          <a:bodyPr>
            <a:normAutofit/>
          </a:bodyPr>
          <a:lstStyle/>
          <a:p>
            <a:r>
              <a:rPr lang="en-US" b="1" dirty="0"/>
              <a:t>Mechanical sensors </a:t>
            </a:r>
            <a:r>
              <a:rPr lang="en-US" dirty="0"/>
              <a:t>detect some form of mechanical deformation of a material, in response to the measurand (input), and translate it to an electrical, optical, magnetic or thermal signal (output). </a:t>
            </a:r>
          </a:p>
          <a:p>
            <a:endParaRPr lang="en-US" dirty="0"/>
          </a:p>
          <a:p>
            <a:r>
              <a:rPr lang="en-US" b="1" dirty="0"/>
              <a:t>Electromechanical sensors</a:t>
            </a:r>
            <a:r>
              <a:rPr lang="en-US" dirty="0"/>
              <a:t>: </a:t>
            </a:r>
          </a:p>
          <a:p>
            <a:endParaRPr lang="en-US" dirty="0"/>
          </a:p>
          <a:p>
            <a:pPr marL="0" indent="0">
              <a:buNone/>
            </a:pPr>
            <a:endParaRPr lang="en-US" dirty="0"/>
          </a:p>
          <a:p>
            <a:r>
              <a:rPr lang="en-US" dirty="0"/>
              <a:t>Types of electromechanical sensing techniques: </a:t>
            </a:r>
          </a:p>
          <a:p>
            <a:pPr lvl="1"/>
            <a:r>
              <a:rPr lang="en-US" sz="2400" dirty="0" err="1"/>
              <a:t>Piezoresistive</a:t>
            </a:r>
            <a:r>
              <a:rPr lang="en-US" sz="2400" dirty="0"/>
              <a:t> sensors</a:t>
            </a:r>
          </a:p>
          <a:p>
            <a:pPr lvl="1"/>
            <a:r>
              <a:rPr lang="en-US" sz="2400" dirty="0"/>
              <a:t>Capacitive sensors</a:t>
            </a:r>
          </a:p>
          <a:p>
            <a:pPr lvl="1"/>
            <a:r>
              <a:rPr lang="en-US" sz="2400" dirty="0" err="1"/>
              <a:t>Iontronic</a:t>
            </a:r>
            <a:r>
              <a:rPr lang="en-US" sz="2400" dirty="0"/>
              <a:t> sensors</a:t>
            </a:r>
          </a:p>
          <a:p>
            <a:pPr lvl="1"/>
            <a:r>
              <a:rPr lang="en-US" sz="2400" dirty="0"/>
              <a:t>Piezoelectric sensors</a:t>
            </a:r>
          </a:p>
          <a:p>
            <a:pPr marL="0" indent="0">
              <a:buNone/>
            </a:pPr>
            <a:endParaRPr lang="en-GB"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10</a:t>
            </a:fld>
            <a:endParaRPr lang="en-GB"/>
          </a:p>
        </p:txBody>
      </p:sp>
      <p:sp>
        <p:nvSpPr>
          <p:cNvPr id="8" name="CasellaDiTesto 7">
            <a:extLst>
              <a:ext uri="{FF2B5EF4-FFF2-40B4-BE49-F238E27FC236}">
                <a16:creationId xmlns:a16="http://schemas.microsoft.com/office/drawing/2014/main" id="{29C43F0E-32F8-3FDA-25F7-41625A6955E8}"/>
              </a:ext>
            </a:extLst>
          </p:cNvPr>
          <p:cNvSpPr txBox="1"/>
          <p:nvPr/>
        </p:nvSpPr>
        <p:spPr>
          <a:xfrm>
            <a:off x="225476" y="3361065"/>
            <a:ext cx="3674464" cy="461665"/>
          </a:xfrm>
          <a:prstGeom prst="rect">
            <a:avLst/>
          </a:prstGeom>
          <a:noFill/>
        </p:spPr>
        <p:txBody>
          <a:bodyPr wrap="square">
            <a:spAutoFit/>
          </a:bodyPr>
          <a:lstStyle/>
          <a:p>
            <a:pPr lvl="1" algn="ctr"/>
            <a:r>
              <a:rPr lang="en-US" sz="2400" dirty="0">
                <a:latin typeface="Palatino Linotype" panose="02040502050505030304" pitchFamily="18" charset="0"/>
              </a:rPr>
              <a:t>Measurand</a:t>
            </a:r>
          </a:p>
        </p:txBody>
      </p:sp>
      <p:sp>
        <p:nvSpPr>
          <p:cNvPr id="9" name="CasellaDiTesto 8">
            <a:extLst>
              <a:ext uri="{FF2B5EF4-FFF2-40B4-BE49-F238E27FC236}">
                <a16:creationId xmlns:a16="http://schemas.microsoft.com/office/drawing/2014/main" id="{D916B566-B321-5D26-C9C2-9006D9C14CA8}"/>
              </a:ext>
            </a:extLst>
          </p:cNvPr>
          <p:cNvSpPr txBox="1"/>
          <p:nvPr/>
        </p:nvSpPr>
        <p:spPr>
          <a:xfrm>
            <a:off x="3728948" y="3370587"/>
            <a:ext cx="4179758" cy="461665"/>
          </a:xfrm>
          <a:prstGeom prst="rect">
            <a:avLst/>
          </a:prstGeom>
          <a:noFill/>
        </p:spPr>
        <p:txBody>
          <a:bodyPr wrap="square">
            <a:spAutoFit/>
          </a:bodyPr>
          <a:lstStyle/>
          <a:p>
            <a:pPr lvl="1" algn="ctr"/>
            <a:r>
              <a:rPr lang="en-US" sz="2400" dirty="0">
                <a:latin typeface="Palatino Linotype" panose="02040502050505030304" pitchFamily="18" charset="0"/>
              </a:rPr>
              <a:t>Mechanical deformation</a:t>
            </a:r>
          </a:p>
        </p:txBody>
      </p:sp>
      <p:sp>
        <p:nvSpPr>
          <p:cNvPr id="10" name="CasellaDiTesto 9">
            <a:extLst>
              <a:ext uri="{FF2B5EF4-FFF2-40B4-BE49-F238E27FC236}">
                <a16:creationId xmlns:a16="http://schemas.microsoft.com/office/drawing/2014/main" id="{D2D87F5C-8B2D-1B4D-A7B9-69F068431A79}"/>
              </a:ext>
            </a:extLst>
          </p:cNvPr>
          <p:cNvSpPr txBox="1"/>
          <p:nvPr/>
        </p:nvSpPr>
        <p:spPr>
          <a:xfrm>
            <a:off x="8015364" y="3361066"/>
            <a:ext cx="3674464" cy="461665"/>
          </a:xfrm>
          <a:prstGeom prst="rect">
            <a:avLst/>
          </a:prstGeom>
          <a:noFill/>
        </p:spPr>
        <p:txBody>
          <a:bodyPr wrap="square">
            <a:spAutoFit/>
          </a:bodyPr>
          <a:lstStyle/>
          <a:p>
            <a:pPr lvl="1" algn="ctr"/>
            <a:r>
              <a:rPr lang="en-US" sz="2400" dirty="0">
                <a:latin typeface="Palatino Linotype" panose="02040502050505030304" pitchFamily="18" charset="0"/>
              </a:rPr>
              <a:t>Electrical signal</a:t>
            </a:r>
          </a:p>
        </p:txBody>
      </p:sp>
      <p:cxnSp>
        <p:nvCxnSpPr>
          <p:cNvPr id="12" name="Connettore 2 11">
            <a:extLst>
              <a:ext uri="{FF2B5EF4-FFF2-40B4-BE49-F238E27FC236}">
                <a16:creationId xmlns:a16="http://schemas.microsoft.com/office/drawing/2014/main" id="{E2433C35-D8F1-8441-6226-16A5A12FF337}"/>
              </a:ext>
            </a:extLst>
          </p:cNvPr>
          <p:cNvCxnSpPr>
            <a:cxnSpLocks/>
          </p:cNvCxnSpPr>
          <p:nvPr/>
        </p:nvCxnSpPr>
        <p:spPr>
          <a:xfrm>
            <a:off x="3200402" y="3591897"/>
            <a:ext cx="1049312"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9261AA50-0448-7492-3586-8D817AB1B174}"/>
              </a:ext>
            </a:extLst>
          </p:cNvPr>
          <p:cNvCxnSpPr>
            <a:cxnSpLocks/>
          </p:cNvCxnSpPr>
          <p:nvPr/>
        </p:nvCxnSpPr>
        <p:spPr>
          <a:xfrm>
            <a:off x="7879826" y="3601420"/>
            <a:ext cx="1049312"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584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Electromechanical sensors - </a:t>
            </a:r>
            <a:r>
              <a:rPr lang="it-IT" dirty="0" err="1"/>
              <a:t>Piezoresistive</a:t>
            </a:r>
            <a:r>
              <a:rPr lang="it-IT" dirty="0"/>
              <a:t> </a:t>
            </a:r>
            <a:r>
              <a:rPr lang="it-IT" dirty="0" err="1"/>
              <a:t>sensors</a:t>
            </a:r>
            <a:endParaRPr lang="en-GB"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428172" y="1361166"/>
                <a:ext cx="11368314" cy="5160135"/>
              </a:xfrm>
            </p:spPr>
            <p:txBody>
              <a:bodyPr>
                <a:normAutofit/>
              </a:bodyPr>
              <a:lstStyle/>
              <a:p>
                <a:r>
                  <a:rPr lang="en-GB" b="1" dirty="0"/>
                  <a:t>Piezoresistive effect</a:t>
                </a:r>
                <a:r>
                  <a:rPr lang="en-GB" dirty="0"/>
                  <a:t>: when conductive materials are subjected to mechanical deformation, their electrical resistance changes (discovered in 1856 by Kelvin).</a:t>
                </a:r>
              </a:p>
              <a:p>
                <a:r>
                  <a:rPr lang="en-GB" dirty="0"/>
                  <a:t>The resistance R of a conductive material will change according to: </a:t>
                </a:r>
              </a:p>
              <a:p>
                <a:endParaRPr lang="en-GB" dirty="0"/>
              </a:p>
              <a:p>
                <a:pPr marL="0" indent="0">
                  <a:buNone/>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𝑅</m:t>
                      </m:r>
                      <m:r>
                        <a:rPr lang="it-IT" b="0" i="1" smtClean="0">
                          <a:latin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𝜌</m:t>
                      </m:r>
                      <m:r>
                        <a:rPr lang="it-IT" b="0" i="1" smtClean="0">
                          <a:latin typeface="Cambria Math" panose="02040503050406030204" pitchFamily="18" charset="0"/>
                          <a:ea typeface="Cambria Math" panose="02040503050406030204" pitchFamily="18" charset="0"/>
                        </a:rPr>
                        <m:t>∙</m:t>
                      </m:r>
                      <m:f>
                        <m:fPr>
                          <m:ctrlPr>
                            <a:rPr lang="it-IT" b="0" i="1" smtClean="0">
                              <a:latin typeface="Cambria Math" panose="02040503050406030204" pitchFamily="18" charset="0"/>
                              <a:ea typeface="Cambria Math" panose="02040503050406030204" pitchFamily="18" charset="0"/>
                            </a:rPr>
                          </m:ctrlPr>
                        </m:fPr>
                        <m:num>
                          <m:r>
                            <a:rPr lang="it-IT" b="0" i="1" smtClean="0">
                              <a:latin typeface="Cambria Math" panose="02040503050406030204" pitchFamily="18" charset="0"/>
                              <a:ea typeface="Cambria Math" panose="02040503050406030204" pitchFamily="18" charset="0"/>
                            </a:rPr>
                            <m:t>𝐿</m:t>
                          </m:r>
                        </m:num>
                        <m:den>
                          <m:r>
                            <a:rPr lang="it-IT" b="0" i="1" smtClean="0">
                              <a:latin typeface="Cambria Math" panose="02040503050406030204" pitchFamily="18" charset="0"/>
                              <a:ea typeface="Cambria Math" panose="02040503050406030204" pitchFamily="18" charset="0"/>
                            </a:rPr>
                            <m:t>𝐴</m:t>
                          </m:r>
                        </m:den>
                      </m:f>
                    </m:oMath>
                  </m:oMathPara>
                </a14:m>
                <a:endParaRPr lang="en-GB" dirty="0"/>
              </a:p>
              <a:p>
                <a:pPr marL="0" indent="0">
                  <a:buNone/>
                </a:pPr>
                <a:endParaRPr lang="en-GB" dirty="0"/>
              </a:p>
              <a:p>
                <a:pPr lvl="1" indent="-342900"/>
                <a:r>
                  <a:rPr lang="en-GB" sz="2400" i="1" dirty="0" err="1"/>
                  <a:t>ρ</a:t>
                </a:r>
                <a:r>
                  <a:rPr lang="en-GB" sz="2400" i="1" dirty="0"/>
                  <a:t>:</a:t>
                </a:r>
                <a:r>
                  <a:rPr lang="en-GB" sz="2400" dirty="0"/>
                  <a:t> the nominal resistivity</a:t>
                </a:r>
              </a:p>
              <a:p>
                <a:pPr lvl="1" indent="-342900"/>
                <a:r>
                  <a:rPr lang="en-GB" sz="2400" i="1" dirty="0"/>
                  <a:t>L</a:t>
                </a:r>
                <a:r>
                  <a:rPr lang="en-GB" sz="2400" dirty="0"/>
                  <a:t>: the length</a:t>
                </a:r>
              </a:p>
              <a:p>
                <a:pPr lvl="1" indent="-342900"/>
                <a:r>
                  <a:rPr lang="en-GB" sz="2400" i="1" dirty="0"/>
                  <a:t>A</a:t>
                </a:r>
                <a:r>
                  <a:rPr lang="en-GB" sz="2400" dirty="0"/>
                  <a:t>: the cross-sectional area of the conductor. </a:t>
                </a:r>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428172" y="1361166"/>
                <a:ext cx="11368314" cy="5160135"/>
              </a:xfrm>
              <a:blipFill>
                <a:blip r:embed="rId2"/>
                <a:stretch>
                  <a:fillRect l="-670" t="-1474"/>
                </a:stretch>
              </a:blipFill>
            </p:spPr>
            <p:txBody>
              <a:bodyPr/>
              <a:lstStyle/>
              <a:p>
                <a:r>
                  <a:rPr lang="en-US">
                    <a:noFill/>
                  </a:rPr>
                  <a:t> </a:t>
                </a:r>
              </a:p>
            </p:txBody>
          </p:sp>
        </mc:Fallback>
      </mc:AlternateContent>
      <p:sp>
        <p:nvSpPr>
          <p:cNvPr id="4" name="Segnaposto numero diapositiva 3"/>
          <p:cNvSpPr>
            <a:spLocks noGrp="1"/>
          </p:cNvSpPr>
          <p:nvPr>
            <p:ph type="sldNum" sz="quarter" idx="12"/>
          </p:nvPr>
        </p:nvSpPr>
        <p:spPr/>
        <p:txBody>
          <a:bodyPr/>
          <a:lstStyle/>
          <a:p>
            <a:fld id="{31DE2C5B-556E-47B8-A792-024C2FCA4ACC}" type="slidenum">
              <a:rPr lang="en-GB" smtClean="0"/>
              <a:t>11</a:t>
            </a:fld>
            <a:endParaRPr lang="en-GB"/>
          </a:p>
        </p:txBody>
      </p:sp>
      <p:sp>
        <p:nvSpPr>
          <p:cNvPr id="5" name="Rectangle 4">
            <a:extLst>
              <a:ext uri="{FF2B5EF4-FFF2-40B4-BE49-F238E27FC236}">
                <a16:creationId xmlns:a16="http://schemas.microsoft.com/office/drawing/2014/main" id="{56242927-735E-2FC2-DDF6-0AB02617D152}"/>
              </a:ext>
            </a:extLst>
          </p:cNvPr>
          <p:cNvSpPr/>
          <p:nvPr/>
        </p:nvSpPr>
        <p:spPr>
          <a:xfrm>
            <a:off x="5330913" y="2845462"/>
            <a:ext cx="1848100" cy="948323"/>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277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Electromechanical sensors - </a:t>
            </a:r>
            <a:r>
              <a:rPr lang="it-IT" dirty="0" err="1"/>
              <a:t>Piezoresistive</a:t>
            </a:r>
            <a:r>
              <a:rPr lang="it-IT" dirty="0"/>
              <a:t> </a:t>
            </a:r>
            <a:r>
              <a:rPr lang="it-IT" dirty="0" err="1"/>
              <a:t>sensors</a:t>
            </a:r>
            <a:endParaRPr lang="en-GB"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428172" y="1264185"/>
                <a:ext cx="11368314" cy="4411401"/>
              </a:xfrm>
            </p:spPr>
            <p:txBody>
              <a:bodyPr>
                <a:normAutofit/>
              </a:bodyPr>
              <a:lstStyle/>
              <a:p>
                <a:r>
                  <a:rPr lang="en-US" b="1" dirty="0"/>
                  <a:t>Strain gauges: </a:t>
                </a:r>
                <a:r>
                  <a:rPr lang="en-US" dirty="0"/>
                  <a:t>contact sensors that exploit the piezoresistive effect to measure mechanically-induced deformation. </a:t>
                </a:r>
              </a:p>
              <a:p>
                <a:r>
                  <a:rPr lang="en-US" dirty="0"/>
                  <a:t>They can be put on the human body to detect and quantify motion, such as the bending of a finger or knee, or to measure pression. </a:t>
                </a:r>
              </a:p>
              <a:p>
                <a:r>
                  <a:rPr lang="en-US" dirty="0"/>
                  <a:t>The sensor sensitivity is characterized by the </a:t>
                </a:r>
                <a:r>
                  <a:rPr lang="en-US" b="1" dirty="0"/>
                  <a:t>Gauge Factor</a:t>
                </a:r>
                <a:r>
                  <a:rPr lang="en-US" dirty="0"/>
                  <a:t>: </a:t>
                </a:r>
              </a:p>
              <a:p>
                <a:pPr marL="0" indent="0">
                  <a:buNone/>
                </a:pPr>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𝐺𝐹</m:t>
                      </m:r>
                      <m:r>
                        <a:rPr lang="en-GB" i="1" smtClean="0">
                          <a:latin typeface="Cambria Math" panose="02040503050406030204" pitchFamily="18" charset="0"/>
                        </a:rPr>
                        <m:t>=</m:t>
                      </m:r>
                      <m:f>
                        <m:fPr>
                          <m:ctrlPr>
                            <a:rPr lang="it-IT" b="0" i="1" smtClean="0">
                              <a:latin typeface="Cambria Math" panose="02040503050406030204" pitchFamily="18" charset="0"/>
                              <a:ea typeface="Cambria Math" panose="02040503050406030204" pitchFamily="18" charset="0"/>
                            </a:rPr>
                          </m:ctrlPr>
                        </m:fPr>
                        <m:num>
                          <m:f>
                            <m:fPr>
                              <m:ctrlPr>
                                <a:rPr lang="it-IT" b="0" i="1" smtClean="0">
                                  <a:latin typeface="Cambria Math" panose="02040503050406030204" pitchFamily="18" charset="0"/>
                                  <a:ea typeface="Cambria Math" panose="02040503050406030204" pitchFamily="18" charset="0"/>
                                </a:rPr>
                              </m:ctrlPr>
                            </m:fPr>
                            <m:num>
                              <m:r>
                                <a:rPr lang="en-GB"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rPr>
                                <m:t>𝑅</m:t>
                              </m:r>
                            </m:num>
                            <m:den>
                              <m:sSub>
                                <m:sSubPr>
                                  <m:ctrlPr>
                                    <a:rPr lang="it-IT" b="0" i="1" smtClean="0">
                                      <a:latin typeface="Cambria Math" panose="02040503050406030204" pitchFamily="18" charset="0"/>
                                    </a:rPr>
                                  </m:ctrlPr>
                                </m:sSubPr>
                                <m:e>
                                  <m:r>
                                    <a:rPr lang="it-IT" b="0" i="1" smtClean="0">
                                      <a:latin typeface="Cambria Math" panose="02040503050406030204" pitchFamily="18" charset="0"/>
                                    </a:rPr>
                                    <m:t>𝑅</m:t>
                                  </m:r>
                                </m:e>
                                <m:sub>
                                  <m:r>
                                    <a:rPr lang="it-IT" b="0" i="1" smtClean="0">
                                      <a:latin typeface="Cambria Math" panose="02040503050406030204" pitchFamily="18" charset="0"/>
                                    </a:rPr>
                                    <m:t>0</m:t>
                                  </m:r>
                                </m:sub>
                              </m:sSub>
                            </m:den>
                          </m:f>
                        </m:num>
                        <m:den>
                          <m:r>
                            <a:rPr lang="it-IT" b="0" i="1" smtClean="0">
                              <a:latin typeface="Cambria Math" panose="02040503050406030204" pitchFamily="18" charset="0"/>
                              <a:ea typeface="Cambria Math" panose="02040503050406030204" pitchFamily="18" charset="0"/>
                            </a:rPr>
                            <m:t>𝜀</m:t>
                          </m:r>
                        </m:den>
                      </m:f>
                    </m:oMath>
                  </m:oMathPara>
                </a14:m>
                <a:endParaRPr lang="it-IT" b="0" dirty="0">
                  <a:ea typeface="Cambria Math" panose="02040503050406030204" pitchFamily="18" charset="0"/>
                </a:endParaRPr>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428172" y="1264185"/>
                <a:ext cx="11368314" cy="4411401"/>
              </a:xfrm>
              <a:blipFill>
                <a:blip r:embed="rId2"/>
                <a:stretch>
                  <a:fillRect l="-670" t="-1724"/>
                </a:stretch>
              </a:blipFill>
            </p:spPr>
            <p:txBody>
              <a:bodyPr/>
              <a:lstStyle/>
              <a:p>
                <a:r>
                  <a:rPr lang="en-US">
                    <a:noFill/>
                  </a:rPr>
                  <a:t> </a:t>
                </a:r>
              </a:p>
            </p:txBody>
          </p:sp>
        </mc:Fallback>
      </mc:AlternateContent>
      <p:sp>
        <p:nvSpPr>
          <p:cNvPr id="4" name="Segnaposto numero diapositiva 3"/>
          <p:cNvSpPr>
            <a:spLocks noGrp="1"/>
          </p:cNvSpPr>
          <p:nvPr>
            <p:ph type="sldNum" sz="quarter" idx="12"/>
          </p:nvPr>
        </p:nvSpPr>
        <p:spPr/>
        <p:txBody>
          <a:bodyPr/>
          <a:lstStyle/>
          <a:p>
            <a:fld id="{31DE2C5B-556E-47B8-A792-024C2FCA4ACC}" type="slidenum">
              <a:rPr lang="en-GB" smtClean="0"/>
              <a:t>12</a:t>
            </a:fld>
            <a:endParaRPr lang="en-GB" dirty="0"/>
          </a:p>
        </p:txBody>
      </p:sp>
      <p:pic>
        <p:nvPicPr>
          <p:cNvPr id="5" name="Immagine 4"/>
          <p:cNvPicPr>
            <a:picLocks noChangeAspect="1"/>
          </p:cNvPicPr>
          <p:nvPr/>
        </p:nvPicPr>
        <p:blipFill rotWithShape="1">
          <a:blip r:embed="rId3">
            <a:extLst>
              <a:ext uri="{28A0092B-C50C-407E-A947-70E740481C1C}">
                <a14:useLocalDpi xmlns:a14="http://schemas.microsoft.com/office/drawing/2010/main" val="0"/>
              </a:ext>
            </a:extLst>
          </a:blip>
          <a:srcRect t="12766"/>
          <a:stretch/>
        </p:blipFill>
        <p:spPr>
          <a:xfrm>
            <a:off x="395514" y="3530184"/>
            <a:ext cx="4901723" cy="2405239"/>
          </a:xfrm>
          <a:prstGeom prst="rect">
            <a:avLst/>
          </a:prstGeom>
        </p:spPr>
      </p:pic>
      <p:pic>
        <p:nvPicPr>
          <p:cNvPr id="6" name="Picture 5">
            <a:extLst>
              <a:ext uri="{FF2B5EF4-FFF2-40B4-BE49-F238E27FC236}">
                <a16:creationId xmlns:a16="http://schemas.microsoft.com/office/drawing/2014/main" id="{CDA414B7-76BB-4AB8-889B-1F807A6A4038}"/>
              </a:ext>
            </a:extLst>
          </p:cNvPr>
          <p:cNvPicPr>
            <a:picLocks noChangeAspect="1"/>
          </p:cNvPicPr>
          <p:nvPr/>
        </p:nvPicPr>
        <p:blipFill>
          <a:blip r:embed="rId4"/>
          <a:stretch>
            <a:fillRect/>
          </a:stretch>
        </p:blipFill>
        <p:spPr>
          <a:xfrm>
            <a:off x="8176061" y="3793345"/>
            <a:ext cx="3653083" cy="2049786"/>
          </a:xfrm>
          <a:prstGeom prst="rect">
            <a:avLst/>
          </a:prstGeom>
        </p:spPr>
      </p:pic>
      <mc:AlternateContent xmlns:mc="http://schemas.openxmlformats.org/markup-compatibility/2006" xmlns:a14="http://schemas.microsoft.com/office/drawing/2010/main">
        <mc:Choice Requires="a14">
          <p:sp>
            <p:nvSpPr>
              <p:cNvPr id="11" name="Segnaposto contenuto 2">
                <a:extLst>
                  <a:ext uri="{FF2B5EF4-FFF2-40B4-BE49-F238E27FC236}">
                    <a16:creationId xmlns:a16="http://schemas.microsoft.com/office/drawing/2014/main" id="{DF713006-71FD-762A-31AE-AAAD7D100B58}"/>
                  </a:ext>
                </a:extLst>
              </p:cNvPr>
              <p:cNvSpPr txBox="1">
                <a:spLocks/>
              </p:cNvSpPr>
              <p:nvPr/>
            </p:nvSpPr>
            <p:spPr>
              <a:xfrm>
                <a:off x="5064233" y="5270515"/>
                <a:ext cx="5020108" cy="145096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latin typeface="Palatino Linotype" panose="02040502050505030304" pitchFamily="18" charset="0"/>
                  </a:rPr>
                  <a:t>ΔR: change in resistance</a:t>
                </a:r>
              </a:p>
              <a:p>
                <a:pPr marL="285750" indent="-285750">
                  <a:buFont typeface="Arial" panose="020B0604020202020204" pitchFamily="34" charset="0"/>
                  <a:buChar char="•"/>
                </a:pPr>
                <a:r>
                  <a:rPr lang="en-GB" sz="1400" dirty="0">
                    <a:latin typeface="Palatino Linotype" panose="02040502050505030304" pitchFamily="18" charset="0"/>
                  </a:rPr>
                  <a:t>R</a:t>
                </a:r>
                <a:r>
                  <a:rPr lang="en-GB" sz="1400" baseline="-25000" dirty="0">
                    <a:latin typeface="Palatino Linotype" panose="02040502050505030304" pitchFamily="18" charset="0"/>
                  </a:rPr>
                  <a:t>0</a:t>
                </a:r>
                <a:r>
                  <a:rPr lang="en-GB" sz="1400" dirty="0">
                    <a:latin typeface="Palatino Linotype" panose="02040502050505030304" pitchFamily="18" charset="0"/>
                  </a:rPr>
                  <a:t>: unstrained resistance</a:t>
                </a:r>
              </a:p>
              <a:p>
                <a:pPr marL="285750" indent="-285750">
                  <a:buFont typeface="Arial" panose="020B0604020202020204" pitchFamily="34" charset="0"/>
                  <a:buChar char="•"/>
                </a:pPr>
                <a:r>
                  <a:rPr lang="en-GB" sz="1400" dirty="0">
                    <a:latin typeface="Palatino Linotype" panose="02040502050505030304" pitchFamily="18" charset="0"/>
                  </a:rPr>
                  <a:t>ε: applied strain = </a:t>
                </a:r>
                <a14:m>
                  <m:oMath xmlns:m="http://schemas.openxmlformats.org/officeDocument/2006/math">
                    <m:f>
                      <m:fPr>
                        <m:ctrlPr>
                          <a:rPr lang="it-IT"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𝐿</m:t>
                        </m:r>
                      </m:num>
                      <m:den>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𝐿</m:t>
                            </m:r>
                          </m:e>
                          <m:sub>
                            <m:r>
                              <a:rPr lang="en-US" sz="1400" b="0" i="1" smtClean="0">
                                <a:latin typeface="Cambria Math" panose="02040503050406030204" pitchFamily="18" charset="0"/>
                                <a:ea typeface="Cambria Math" panose="02040503050406030204" pitchFamily="18" charset="0"/>
                              </a:rPr>
                              <m:t>0</m:t>
                            </m:r>
                          </m:sub>
                        </m:sSub>
                      </m:den>
                    </m:f>
                  </m:oMath>
                </a14:m>
                <a:r>
                  <a:rPr lang="it-IT" sz="1400" dirty="0">
                    <a:latin typeface="Palatino Linotype" panose="02040502050505030304" pitchFamily="18" charset="0"/>
                  </a:rPr>
                  <a:t> </a:t>
                </a:r>
              </a:p>
              <a:p>
                <a:pPr marL="285750" indent="-285750">
                  <a:buFont typeface="Arial" panose="020B0604020202020204" pitchFamily="34" charset="0"/>
                  <a:buChar char="•"/>
                </a:pPr>
                <a:r>
                  <a:rPr lang="it-IT" sz="1400" i="1" dirty="0">
                    <a:latin typeface="Palatino Linotype" panose="02040502050505030304" pitchFamily="18" charset="0"/>
                  </a:rPr>
                  <a:t>L</a:t>
                </a:r>
                <a:r>
                  <a:rPr lang="it-IT" sz="1400" dirty="0">
                    <a:latin typeface="Palatino Linotype" panose="02040502050505030304" pitchFamily="18" charset="0"/>
                  </a:rPr>
                  <a:t>: new </a:t>
                </a:r>
                <a:r>
                  <a:rPr lang="it-IT" sz="1400" dirty="0" err="1">
                    <a:latin typeface="Palatino Linotype" panose="02040502050505030304" pitchFamily="18" charset="0"/>
                  </a:rPr>
                  <a:t>length</a:t>
                </a:r>
                <a:endParaRPr lang="it-IT" sz="1400" dirty="0">
                  <a:latin typeface="Palatino Linotype" panose="02040502050505030304" pitchFamily="18" charset="0"/>
                </a:endParaRPr>
              </a:p>
              <a:p>
                <a:pPr marL="285750" indent="-285750">
                  <a:buFont typeface="Arial" panose="020B0604020202020204" pitchFamily="34" charset="0"/>
                  <a:buChar char="•"/>
                </a:pPr>
                <a:r>
                  <a:rPr lang="it-IT" sz="1400" i="1" dirty="0">
                    <a:latin typeface="Palatino Linotype" panose="02040502050505030304" pitchFamily="18" charset="0"/>
                  </a:rPr>
                  <a:t>L</a:t>
                </a:r>
                <a:r>
                  <a:rPr lang="it-IT" sz="1400" i="1" baseline="-25000" dirty="0">
                    <a:latin typeface="Palatino Linotype" panose="02040502050505030304" pitchFamily="18" charset="0"/>
                  </a:rPr>
                  <a:t>0</a:t>
                </a:r>
                <a:r>
                  <a:rPr lang="it-IT" sz="1400" dirty="0">
                    <a:latin typeface="Palatino Linotype" panose="02040502050505030304" pitchFamily="18" charset="0"/>
                  </a:rPr>
                  <a:t>: </a:t>
                </a:r>
                <a:r>
                  <a:rPr lang="it-IT" sz="1400" dirty="0" err="1">
                    <a:latin typeface="Palatino Linotype" panose="02040502050505030304" pitchFamily="18" charset="0"/>
                  </a:rPr>
                  <a:t>length</a:t>
                </a:r>
                <a:r>
                  <a:rPr lang="it-IT" sz="1400" dirty="0">
                    <a:latin typeface="Palatino Linotype" panose="02040502050505030304" pitchFamily="18" charset="0"/>
                  </a:rPr>
                  <a:t> </a:t>
                </a:r>
                <a:r>
                  <a:rPr lang="it-IT" sz="1400" dirty="0" err="1">
                    <a:latin typeface="Palatino Linotype" panose="02040502050505030304" pitchFamily="18" charset="0"/>
                  </a:rPr>
                  <a:t>at</a:t>
                </a:r>
                <a:r>
                  <a:rPr lang="it-IT" sz="1400" dirty="0">
                    <a:latin typeface="Palatino Linotype" panose="02040502050505030304" pitchFamily="18" charset="0"/>
                  </a:rPr>
                  <a:t> </a:t>
                </a:r>
                <a:r>
                  <a:rPr lang="it-IT" sz="1400" dirty="0" err="1">
                    <a:latin typeface="Palatino Linotype" panose="02040502050505030304" pitchFamily="18" charset="0"/>
                  </a:rPr>
                  <a:t>rest</a:t>
                </a:r>
                <a:endParaRPr lang="it-IT" sz="1400" i="1" dirty="0">
                  <a:latin typeface="Palatino Linotype" panose="02040502050505030304" pitchFamily="18" charset="0"/>
                </a:endParaRPr>
              </a:p>
            </p:txBody>
          </p:sp>
        </mc:Choice>
        <mc:Fallback xmlns="">
          <p:sp>
            <p:nvSpPr>
              <p:cNvPr id="11" name="Segnaposto contenuto 2">
                <a:extLst>
                  <a:ext uri="{FF2B5EF4-FFF2-40B4-BE49-F238E27FC236}">
                    <a16:creationId xmlns:a16="http://schemas.microsoft.com/office/drawing/2014/main" id="{DF713006-71FD-762A-31AE-AAAD7D100B58}"/>
                  </a:ext>
                </a:extLst>
              </p:cNvPr>
              <p:cNvSpPr txBox="1">
                <a:spLocks noRot="1" noChangeAspect="1" noMove="1" noResize="1" noEditPoints="1" noAdjustHandles="1" noChangeArrowheads="1" noChangeShapeType="1" noTextEdit="1"/>
              </p:cNvSpPr>
              <p:nvPr/>
            </p:nvSpPr>
            <p:spPr>
              <a:xfrm>
                <a:off x="5064233" y="5270515"/>
                <a:ext cx="5020108" cy="1450960"/>
              </a:xfrm>
              <a:prstGeom prst="rect">
                <a:avLst/>
              </a:prstGeom>
              <a:blipFill>
                <a:blip r:embed="rId5"/>
                <a:stretch>
                  <a:fillRect t="-4348"/>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4135A207-4C94-203B-2DA0-2F85B83D25CE}"/>
              </a:ext>
            </a:extLst>
          </p:cNvPr>
          <p:cNvSpPr/>
          <p:nvPr/>
        </p:nvSpPr>
        <p:spPr>
          <a:xfrm>
            <a:off x="5387582" y="3926188"/>
            <a:ext cx="1848100" cy="1229472"/>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4943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Electromechanical sensors - </a:t>
            </a:r>
            <a:r>
              <a:rPr lang="it-IT" dirty="0"/>
              <a:t>Capacitive </a:t>
            </a:r>
            <a:r>
              <a:rPr lang="it-IT" dirty="0" err="1"/>
              <a:t>sensors</a:t>
            </a:r>
            <a:endParaRPr lang="en-GB" dirty="0"/>
          </a:p>
        </p:txBody>
      </p:sp>
      <p:sp>
        <p:nvSpPr>
          <p:cNvPr id="3" name="Segnaposto contenuto 2"/>
          <p:cNvSpPr>
            <a:spLocks noGrp="1"/>
          </p:cNvSpPr>
          <p:nvPr>
            <p:ph idx="1"/>
          </p:nvPr>
        </p:nvSpPr>
        <p:spPr>
          <a:xfrm>
            <a:off x="428172" y="1361167"/>
            <a:ext cx="11368314" cy="5334907"/>
          </a:xfrm>
        </p:spPr>
        <p:txBody>
          <a:bodyPr>
            <a:normAutofit/>
          </a:bodyPr>
          <a:lstStyle/>
          <a:p>
            <a:r>
              <a:rPr lang="en-US" sz="2200" dirty="0"/>
              <a:t>Capacitive sensors: they measure variations of capacitance of a material in response to mechanical stimuli.</a:t>
            </a:r>
          </a:p>
          <a:p>
            <a:r>
              <a:rPr lang="en-US" sz="2200" dirty="0"/>
              <a:t>Parallel-plate configuration (most common):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200" dirty="0"/>
              <a:t>Changes in </a:t>
            </a:r>
            <a:r>
              <a:rPr lang="en-US" sz="2200" i="1" dirty="0"/>
              <a:t>A</a:t>
            </a:r>
            <a:r>
              <a:rPr lang="en-US" sz="2200" dirty="0"/>
              <a:t> or </a:t>
            </a:r>
            <a:r>
              <a:rPr lang="en-US" sz="2200" i="1" dirty="0"/>
              <a:t>d</a:t>
            </a:r>
            <a:r>
              <a:rPr lang="en-US" sz="2200" dirty="0"/>
              <a:t> due to mechanical stimuli </a:t>
            </a:r>
            <a:r>
              <a:rPr lang="en-US" sz="2200" dirty="0">
                <a:sym typeface="Wingdings" panose="05000000000000000000" pitchFamily="2" charset="2"/>
              </a:rPr>
              <a:t></a:t>
            </a:r>
            <a:r>
              <a:rPr lang="en-US" sz="2200" dirty="0"/>
              <a:t> changes of </a:t>
            </a:r>
            <a:r>
              <a:rPr lang="en-US" sz="2200" i="1" dirty="0"/>
              <a:t>C</a:t>
            </a:r>
            <a:r>
              <a:rPr lang="en-US" sz="2200" dirty="0"/>
              <a:t> detected by the sensor.</a:t>
            </a:r>
          </a:p>
          <a:p>
            <a:r>
              <a:rPr lang="en-US" sz="2200" dirty="0"/>
              <a:t>Capacitive sensors are used to detect pressure and strain. </a:t>
            </a:r>
          </a:p>
          <a:p>
            <a:r>
              <a:rPr lang="en-US" sz="2200" dirty="0"/>
              <a:t>They are also commonly used in touchscreen.</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126" y="2832648"/>
            <a:ext cx="2717656" cy="2391943"/>
          </a:xfrm>
          <a:prstGeom prst="rect">
            <a:avLst/>
          </a:prstGeom>
        </p:spPr>
      </p:pic>
      <p:sp>
        <p:nvSpPr>
          <p:cNvPr id="6" name="CasellaDiTesto 5"/>
          <p:cNvSpPr txBox="1"/>
          <p:nvPr/>
        </p:nvSpPr>
        <p:spPr>
          <a:xfrm>
            <a:off x="793899" y="2694692"/>
            <a:ext cx="1708298" cy="400110"/>
          </a:xfrm>
          <a:prstGeom prst="rect">
            <a:avLst/>
          </a:prstGeom>
          <a:noFill/>
        </p:spPr>
        <p:txBody>
          <a:bodyPr wrap="square" rtlCol="0">
            <a:spAutoFit/>
          </a:bodyPr>
          <a:lstStyle/>
          <a:p>
            <a:r>
              <a:rPr lang="it-IT" sz="2000" dirty="0" err="1">
                <a:latin typeface="Palatino Linotype" panose="02040502050505030304" pitchFamily="18" charset="0"/>
              </a:rPr>
              <a:t>Capacitor</a:t>
            </a:r>
            <a:r>
              <a:rPr lang="it-IT" sz="2000" dirty="0">
                <a:latin typeface="Palatino Linotype" panose="02040502050505030304" pitchFamily="18" charset="0"/>
              </a:rPr>
              <a:t>:</a:t>
            </a:r>
            <a:endParaRPr lang="en-GB" sz="2000" dirty="0">
              <a:latin typeface="Palatino Linotype" panose="02040502050505030304" pitchFamily="18" charset="0"/>
            </a:endParaRPr>
          </a:p>
        </p:txBody>
      </p:sp>
      <mc:AlternateContent xmlns:mc="http://schemas.openxmlformats.org/markup-compatibility/2006" xmlns:a14="http://schemas.microsoft.com/office/drawing/2010/main">
        <mc:Choice Requires="a14">
          <p:sp>
            <p:nvSpPr>
              <p:cNvPr id="7" name="Rettangolo 6"/>
              <p:cNvSpPr/>
              <p:nvPr/>
            </p:nvSpPr>
            <p:spPr>
              <a:xfrm>
                <a:off x="5219853" y="2767280"/>
                <a:ext cx="1422825" cy="786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𝐶</m:t>
                      </m:r>
                      <m:r>
                        <a:rPr lang="it-IT" sz="2400" i="1">
                          <a:latin typeface="Cambria Math" panose="02040503050406030204" pitchFamily="18" charset="0"/>
                        </a:rPr>
                        <m:t>=</m:t>
                      </m:r>
                      <m:r>
                        <a:rPr lang="it-IT" sz="2400" i="1" smtClean="0">
                          <a:latin typeface="Cambria Math" panose="02040503050406030204" pitchFamily="18" charset="0"/>
                          <a:ea typeface="Cambria Math" panose="02040503050406030204" pitchFamily="18" charset="0"/>
                        </a:rPr>
                        <m:t>𝜀</m:t>
                      </m:r>
                      <m:r>
                        <a:rPr lang="it-IT" sz="2400" i="1">
                          <a:latin typeface="Cambria Math" panose="02040503050406030204" pitchFamily="18" charset="0"/>
                          <a:ea typeface="Cambria Math" panose="02040503050406030204" pitchFamily="18" charset="0"/>
                        </a:rPr>
                        <m:t>∙</m:t>
                      </m:r>
                      <m:f>
                        <m:fPr>
                          <m:ctrlPr>
                            <a:rPr lang="it-IT" sz="2400" i="1">
                              <a:latin typeface="Cambria Math" panose="02040503050406030204" pitchFamily="18" charset="0"/>
                              <a:ea typeface="Cambria Math" panose="02040503050406030204" pitchFamily="18" charset="0"/>
                            </a:rPr>
                          </m:ctrlPr>
                        </m:fPr>
                        <m:num>
                          <m:r>
                            <a:rPr lang="it-IT" sz="2400" b="0" i="1" smtClean="0">
                              <a:latin typeface="Cambria Math" panose="02040503050406030204" pitchFamily="18" charset="0"/>
                              <a:ea typeface="Cambria Math" panose="02040503050406030204" pitchFamily="18" charset="0"/>
                            </a:rPr>
                            <m:t>𝐴</m:t>
                          </m:r>
                        </m:num>
                        <m:den>
                          <m:r>
                            <a:rPr lang="it-IT" sz="2400" b="0" i="1" smtClean="0">
                              <a:latin typeface="Cambria Math" panose="02040503050406030204" pitchFamily="18" charset="0"/>
                              <a:ea typeface="Cambria Math" panose="02040503050406030204" pitchFamily="18" charset="0"/>
                            </a:rPr>
                            <m:t>𝑑</m:t>
                          </m:r>
                        </m:den>
                      </m:f>
                    </m:oMath>
                  </m:oMathPara>
                </a14:m>
                <a:endParaRPr lang="en-GB" sz="2400" dirty="0"/>
              </a:p>
            </p:txBody>
          </p:sp>
        </mc:Choice>
        <mc:Fallback xmlns="">
          <p:sp>
            <p:nvSpPr>
              <p:cNvPr id="7" name="Rettangolo 6"/>
              <p:cNvSpPr>
                <a:spLocks noRot="1" noChangeAspect="1" noMove="1" noResize="1" noEditPoints="1" noAdjustHandles="1" noChangeArrowheads="1" noChangeShapeType="1" noTextEdit="1"/>
              </p:cNvSpPr>
              <p:nvPr/>
            </p:nvSpPr>
            <p:spPr>
              <a:xfrm>
                <a:off x="5219853" y="2767280"/>
                <a:ext cx="1422825" cy="786177"/>
              </a:xfrm>
              <a:prstGeom prst="rect">
                <a:avLst/>
              </a:prstGeom>
              <a:blipFill>
                <a:blip r:embed="rId3"/>
                <a:stretch>
                  <a:fillRect/>
                </a:stretch>
              </a:blipFill>
            </p:spPr>
            <p:txBody>
              <a:bodyPr/>
              <a:lstStyle/>
              <a:p>
                <a:r>
                  <a:rPr lang="it-IT">
                    <a:noFill/>
                  </a:rPr>
                  <a:t> </a:t>
                </a:r>
              </a:p>
            </p:txBody>
          </p:sp>
        </mc:Fallback>
      </mc:AlternateContent>
      <p:sp>
        <p:nvSpPr>
          <p:cNvPr id="8" name="Segnaposto numero diapositiva 7"/>
          <p:cNvSpPr>
            <a:spLocks noGrp="1"/>
          </p:cNvSpPr>
          <p:nvPr>
            <p:ph type="sldNum" sz="quarter" idx="12"/>
          </p:nvPr>
        </p:nvSpPr>
        <p:spPr/>
        <p:txBody>
          <a:bodyPr/>
          <a:lstStyle/>
          <a:p>
            <a:fld id="{31DE2C5B-556E-47B8-A792-024C2FCA4ACC}" type="slidenum">
              <a:rPr lang="en-GB" smtClean="0"/>
              <a:t>13</a:t>
            </a:fld>
            <a:endParaRPr lang="en-GB"/>
          </a:p>
        </p:txBody>
      </p:sp>
      <p:sp>
        <p:nvSpPr>
          <p:cNvPr id="10" name="Rectangle 9">
            <a:extLst>
              <a:ext uri="{FF2B5EF4-FFF2-40B4-BE49-F238E27FC236}">
                <a16:creationId xmlns:a16="http://schemas.microsoft.com/office/drawing/2014/main" id="{5AEB304D-1CA0-EA8F-CDF7-941F8569766A}"/>
              </a:ext>
            </a:extLst>
          </p:cNvPr>
          <p:cNvSpPr/>
          <p:nvPr/>
        </p:nvSpPr>
        <p:spPr>
          <a:xfrm>
            <a:off x="5126271" y="2694692"/>
            <a:ext cx="1618240" cy="969393"/>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egnaposto contenuto 2">
            <a:extLst>
              <a:ext uri="{FF2B5EF4-FFF2-40B4-BE49-F238E27FC236}">
                <a16:creationId xmlns:a16="http://schemas.microsoft.com/office/drawing/2014/main" id="{95024755-7CFF-0A87-7B9D-CACE7ADF7855}"/>
              </a:ext>
            </a:extLst>
          </p:cNvPr>
          <p:cNvSpPr txBox="1">
            <a:spLocks/>
          </p:cNvSpPr>
          <p:nvPr/>
        </p:nvSpPr>
        <p:spPr>
          <a:xfrm>
            <a:off x="6838093" y="2582069"/>
            <a:ext cx="4682420" cy="1446551"/>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1800" i="1" dirty="0">
                <a:latin typeface="Palatino Linotype" panose="02040502050505030304" pitchFamily="18" charset="0"/>
              </a:rPr>
              <a:t>C</a:t>
            </a:r>
            <a:r>
              <a:rPr lang="en-GB" sz="1800" dirty="0">
                <a:latin typeface="Palatino Linotype" panose="02040502050505030304" pitchFamily="18" charset="0"/>
              </a:rPr>
              <a:t> = capacitance (farads, F)</a:t>
            </a:r>
          </a:p>
          <a:p>
            <a:pPr lvl="1"/>
            <a:r>
              <a:rPr lang="en-GB" sz="1800" i="1" dirty="0" err="1">
                <a:latin typeface="Palatino Linotype" panose="02040502050505030304" pitchFamily="18" charset="0"/>
              </a:rPr>
              <a:t>ε</a:t>
            </a:r>
            <a:r>
              <a:rPr lang="en-GB" sz="1800" dirty="0">
                <a:latin typeface="Palatino Linotype" panose="02040502050505030304" pitchFamily="18" charset="0"/>
              </a:rPr>
              <a:t> = permittivity of the dielectric (F/m)</a:t>
            </a:r>
          </a:p>
          <a:p>
            <a:pPr lvl="1"/>
            <a:r>
              <a:rPr lang="en-GB" sz="1800" i="1" dirty="0">
                <a:latin typeface="Palatino Linotype" panose="02040502050505030304" pitchFamily="18" charset="0"/>
              </a:rPr>
              <a:t>A</a:t>
            </a:r>
            <a:r>
              <a:rPr lang="en-GB" sz="1800" dirty="0">
                <a:latin typeface="Palatino Linotype" panose="02040502050505030304" pitchFamily="18" charset="0"/>
              </a:rPr>
              <a:t> = area of overlap between the plates (m2)</a:t>
            </a:r>
          </a:p>
          <a:p>
            <a:pPr lvl="1"/>
            <a:r>
              <a:rPr lang="en-GB" sz="1800" i="1" dirty="0">
                <a:latin typeface="Palatino Linotype" panose="02040502050505030304" pitchFamily="18" charset="0"/>
              </a:rPr>
              <a:t>d</a:t>
            </a:r>
            <a:r>
              <a:rPr lang="en-GB" sz="1800" dirty="0">
                <a:latin typeface="Palatino Linotype" panose="02040502050505030304" pitchFamily="18" charset="0"/>
              </a:rPr>
              <a:t> = distance between the plates (m)</a:t>
            </a:r>
          </a:p>
          <a:p>
            <a:endParaRPr lang="en-US" sz="2200" dirty="0"/>
          </a:p>
        </p:txBody>
      </p:sp>
    </p:spTree>
    <p:extLst>
      <p:ext uri="{BB962C8B-B14F-4D97-AF65-F5344CB8AC3E}">
        <p14:creationId xmlns:p14="http://schemas.microsoft.com/office/powerpoint/2010/main" val="1425104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Special capacitive sensors – </a:t>
            </a:r>
            <a:r>
              <a:rPr lang="it-IT" dirty="0" err="1"/>
              <a:t>Iontronic</a:t>
            </a:r>
            <a:r>
              <a:rPr lang="it-IT" dirty="0"/>
              <a:t> </a:t>
            </a:r>
            <a:r>
              <a:rPr lang="it-IT" dirty="0" err="1"/>
              <a:t>sensors</a:t>
            </a:r>
            <a:endParaRPr lang="en-GB" dirty="0"/>
          </a:p>
        </p:txBody>
      </p:sp>
      <p:sp>
        <p:nvSpPr>
          <p:cNvPr id="3" name="Segnaposto contenuto 2"/>
          <p:cNvSpPr>
            <a:spLocks noGrp="1"/>
          </p:cNvSpPr>
          <p:nvPr>
            <p:ph idx="1"/>
          </p:nvPr>
        </p:nvSpPr>
        <p:spPr>
          <a:xfrm>
            <a:off x="428172" y="1361167"/>
            <a:ext cx="9332516" cy="4858203"/>
          </a:xfrm>
        </p:spPr>
        <p:txBody>
          <a:bodyPr>
            <a:normAutofit/>
          </a:bodyPr>
          <a:lstStyle/>
          <a:p>
            <a:r>
              <a:rPr lang="en-GB" dirty="0"/>
              <a:t>A capacitive sensor that uses ionic liquid or gel (electrolyte) as dielectric. </a:t>
            </a:r>
          </a:p>
          <a:p>
            <a:r>
              <a:rPr lang="en-GB" dirty="0"/>
              <a:t>The electrons on the electrode and the counter ions from electrolyte attract to each other at a nanoscopic distance, leading to an ultrahigh unit-area capacitance.</a:t>
            </a:r>
          </a:p>
          <a:p>
            <a:r>
              <a:rPr lang="en-GB" dirty="0"/>
              <a:t>Capacitance at least 1000 times larger than traditional parallel plate capacitive sensors. </a:t>
            </a:r>
          </a:p>
          <a:p>
            <a:r>
              <a:rPr lang="en-GB" dirty="0"/>
              <a:t>This excellent property is suitable for wearable electromechanical sensors: </a:t>
            </a:r>
            <a:r>
              <a:rPr lang="en-GB" dirty="0" err="1"/>
              <a:t>iontronic</a:t>
            </a:r>
            <a:r>
              <a:rPr lang="en-GB" dirty="0"/>
              <a:t> sensor are less sensitive to environmental or body capacitive noises. </a:t>
            </a:r>
          </a:p>
        </p:txBody>
      </p:sp>
      <p:pic>
        <p:nvPicPr>
          <p:cNvPr id="4" name="Immagine 3"/>
          <p:cNvPicPr>
            <a:picLocks noChangeAspect="1"/>
          </p:cNvPicPr>
          <p:nvPr/>
        </p:nvPicPr>
        <p:blipFill rotWithShape="1">
          <a:blip r:embed="rId2">
            <a:extLst>
              <a:ext uri="{28A0092B-C50C-407E-A947-70E740481C1C}">
                <a14:useLocalDpi xmlns:a14="http://schemas.microsoft.com/office/drawing/2010/main" val="0"/>
              </a:ext>
            </a:extLst>
          </a:blip>
          <a:srcRect l="76879"/>
          <a:stretch/>
        </p:blipFill>
        <p:spPr>
          <a:xfrm>
            <a:off x="10051310" y="1445868"/>
            <a:ext cx="1814623" cy="3766021"/>
          </a:xfrm>
          <a:prstGeom prst="rect">
            <a:avLst/>
          </a:prstGeom>
        </p:spPr>
      </p:pic>
      <p:sp>
        <p:nvSpPr>
          <p:cNvPr id="5" name="Segnaposto numero diapositiva 4"/>
          <p:cNvSpPr>
            <a:spLocks noGrp="1"/>
          </p:cNvSpPr>
          <p:nvPr>
            <p:ph type="sldNum" sz="quarter" idx="12"/>
          </p:nvPr>
        </p:nvSpPr>
        <p:spPr/>
        <p:txBody>
          <a:bodyPr/>
          <a:lstStyle/>
          <a:p>
            <a:fld id="{31DE2C5B-556E-47B8-A792-024C2FCA4ACC}" type="slidenum">
              <a:rPr lang="en-GB" smtClean="0"/>
              <a:t>14</a:t>
            </a:fld>
            <a:endParaRPr lang="en-GB"/>
          </a:p>
        </p:txBody>
      </p:sp>
    </p:spTree>
    <p:extLst>
      <p:ext uri="{BB962C8B-B14F-4D97-AF65-F5344CB8AC3E}">
        <p14:creationId xmlns:p14="http://schemas.microsoft.com/office/powerpoint/2010/main" val="113405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Electromechanical sensors - </a:t>
            </a:r>
            <a:r>
              <a:rPr lang="it-IT" dirty="0" err="1"/>
              <a:t>Piezoelectric</a:t>
            </a:r>
            <a:r>
              <a:rPr lang="it-IT" dirty="0"/>
              <a:t> </a:t>
            </a:r>
            <a:r>
              <a:rPr lang="it-IT" dirty="0" err="1"/>
              <a:t>sensors</a:t>
            </a:r>
            <a:endParaRPr lang="en-GB" dirty="0"/>
          </a:p>
        </p:txBody>
      </p:sp>
      <p:sp>
        <p:nvSpPr>
          <p:cNvPr id="3" name="Segnaposto contenuto 2"/>
          <p:cNvSpPr>
            <a:spLocks noGrp="1"/>
          </p:cNvSpPr>
          <p:nvPr>
            <p:ph idx="1"/>
          </p:nvPr>
        </p:nvSpPr>
        <p:spPr/>
        <p:txBody>
          <a:bodyPr>
            <a:normAutofit/>
          </a:bodyPr>
          <a:lstStyle/>
          <a:p>
            <a:r>
              <a:rPr lang="en-GB" sz="2200" b="1" dirty="0"/>
              <a:t>Piezoelectric effect: </a:t>
            </a:r>
            <a:r>
              <a:rPr lang="en-GB" sz="2200" dirty="0"/>
              <a:t>when a mechanical stress (e.g., pressure or strain) is applied to a piezo-electric material, there is a change in electrical polarization inside the material (e.g., re-orientation of molecular dipole moments). This results in a change in surface charge (voltage) at the surface of the piezoelectric material.</a:t>
            </a:r>
          </a:p>
          <a:p>
            <a:endParaRPr lang="en-GB" sz="2200" dirty="0"/>
          </a:p>
          <a:p>
            <a:endParaRPr lang="en-GB" sz="2200" dirty="0"/>
          </a:p>
          <a:p>
            <a:endParaRPr lang="en-GB" sz="2200" dirty="0"/>
          </a:p>
          <a:p>
            <a:endParaRPr lang="en-GB" sz="2200" dirty="0"/>
          </a:p>
          <a:p>
            <a:endParaRPr lang="en-GB" sz="2200" dirty="0"/>
          </a:p>
          <a:p>
            <a:endParaRPr lang="en-GB" sz="2200" dirty="0"/>
          </a:p>
          <a:p>
            <a:r>
              <a:rPr lang="en-GB" sz="2200" dirty="0"/>
              <a:t>Applications: skin-mounted sensors for tactile sensation, finger bending motion detection, measuring arterial pulse pressure waveform, detecting body movements, etc.</a:t>
            </a:r>
          </a:p>
        </p:txBody>
      </p:sp>
      <p:sp>
        <p:nvSpPr>
          <p:cNvPr id="4" name="Segnaposto numero diapositiva 3"/>
          <p:cNvSpPr>
            <a:spLocks noGrp="1"/>
          </p:cNvSpPr>
          <p:nvPr>
            <p:ph type="sldNum" sz="quarter" idx="12"/>
          </p:nvPr>
        </p:nvSpPr>
        <p:spPr/>
        <p:txBody>
          <a:bodyPr/>
          <a:lstStyle/>
          <a:p>
            <a:fld id="{31DE2C5B-556E-47B8-A792-024C2FCA4ACC}" type="slidenum">
              <a:rPr lang="en-GB" smtClean="0"/>
              <a:t>15</a:t>
            </a:fld>
            <a:endParaRPr lang="en-GB"/>
          </a:p>
        </p:txBody>
      </p:sp>
      <p:pic>
        <p:nvPicPr>
          <p:cNvPr id="6" name="Immagine 5">
            <a:extLst>
              <a:ext uri="{FF2B5EF4-FFF2-40B4-BE49-F238E27FC236}">
                <a16:creationId xmlns:a16="http://schemas.microsoft.com/office/drawing/2014/main" id="{61D18C18-4BB0-60A9-2F83-D47A8271CC4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600" r="16790"/>
          <a:stretch/>
        </p:blipFill>
        <p:spPr>
          <a:xfrm>
            <a:off x="4132232" y="2853008"/>
            <a:ext cx="3927536" cy="2368296"/>
          </a:xfrm>
          <a:prstGeom prst="rect">
            <a:avLst/>
          </a:prstGeom>
        </p:spPr>
      </p:pic>
    </p:spTree>
    <p:extLst>
      <p:ext uri="{BB962C8B-B14F-4D97-AF65-F5344CB8AC3E}">
        <p14:creationId xmlns:p14="http://schemas.microsoft.com/office/powerpoint/2010/main" val="1786525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MEMS</a:t>
            </a:r>
            <a:endParaRPr lang="en-GB" dirty="0"/>
          </a:p>
        </p:txBody>
      </p:sp>
      <p:sp>
        <p:nvSpPr>
          <p:cNvPr id="3" name="Segnaposto contenuto 2"/>
          <p:cNvSpPr>
            <a:spLocks noGrp="1"/>
          </p:cNvSpPr>
          <p:nvPr>
            <p:ph sz="half" idx="1"/>
          </p:nvPr>
        </p:nvSpPr>
        <p:spPr>
          <a:xfrm>
            <a:off x="428172" y="1364342"/>
            <a:ext cx="11368314" cy="3824185"/>
          </a:xfrm>
        </p:spPr>
        <p:txBody>
          <a:bodyPr>
            <a:normAutofit/>
          </a:bodyPr>
          <a:lstStyle/>
          <a:p>
            <a:r>
              <a:rPr lang="en-US" dirty="0"/>
              <a:t>Micro Electro-Mechanical Systems (MEMS): miniaturized chip including mechanical and electrical structures, e.g., micro-electromechanical sensors</a:t>
            </a:r>
          </a:p>
          <a:p>
            <a:r>
              <a:rPr lang="en-US" dirty="0"/>
              <a:t>Dimension: from several millimeters to less than 1 micrometer</a:t>
            </a:r>
          </a:p>
          <a:p>
            <a:r>
              <a:rPr lang="en-US" dirty="0"/>
              <a:t>Two MEMS widely used in wearables as </a:t>
            </a:r>
            <a:r>
              <a:rPr lang="en-US" b="1" dirty="0"/>
              <a:t>inertial sensors </a:t>
            </a:r>
            <a:r>
              <a:rPr lang="en-US" dirty="0"/>
              <a:t>for motion sensing:</a:t>
            </a:r>
          </a:p>
          <a:p>
            <a:pPr lvl="1">
              <a:lnSpc>
                <a:spcPct val="150000"/>
              </a:lnSpc>
            </a:pPr>
            <a:r>
              <a:rPr lang="en-US" sz="2400" dirty="0"/>
              <a:t>Accelerometer</a:t>
            </a:r>
          </a:p>
          <a:p>
            <a:pPr lvl="1">
              <a:lnSpc>
                <a:spcPct val="150000"/>
              </a:lnSpc>
            </a:pPr>
            <a:r>
              <a:rPr lang="en-US" sz="2400" dirty="0"/>
              <a:t>Gyroscope </a:t>
            </a:r>
          </a:p>
        </p:txBody>
      </p:sp>
      <p:sp>
        <p:nvSpPr>
          <p:cNvPr id="5" name="Segnaposto numero diapositiva 4"/>
          <p:cNvSpPr>
            <a:spLocks noGrp="1"/>
          </p:cNvSpPr>
          <p:nvPr>
            <p:ph type="sldNum" sz="quarter" idx="12"/>
          </p:nvPr>
        </p:nvSpPr>
        <p:spPr/>
        <p:txBody>
          <a:bodyPr/>
          <a:lstStyle/>
          <a:p>
            <a:fld id="{31DE2C5B-556E-47B8-A792-024C2FCA4ACC}" type="slidenum">
              <a:rPr lang="en-GB" smtClean="0"/>
              <a:t>16</a:t>
            </a:fld>
            <a:endParaRPr lang="en-GB"/>
          </a:p>
        </p:txBody>
      </p:sp>
    </p:spTree>
    <p:extLst>
      <p:ext uri="{BB962C8B-B14F-4D97-AF65-F5344CB8AC3E}">
        <p14:creationId xmlns:p14="http://schemas.microsoft.com/office/powerpoint/2010/main" val="948455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MEMS – </a:t>
            </a:r>
            <a:r>
              <a:rPr lang="it-IT" dirty="0" err="1"/>
              <a:t>Accelerometer</a:t>
            </a:r>
            <a:endParaRPr lang="en-GB" dirty="0"/>
          </a:p>
        </p:txBody>
      </p:sp>
      <p:sp>
        <p:nvSpPr>
          <p:cNvPr id="3" name="Segnaposto contenuto 2"/>
          <p:cNvSpPr>
            <a:spLocks noGrp="1"/>
          </p:cNvSpPr>
          <p:nvPr>
            <p:ph sz="half" idx="1"/>
          </p:nvPr>
        </p:nvSpPr>
        <p:spPr>
          <a:xfrm>
            <a:off x="428172" y="1364343"/>
            <a:ext cx="11299701" cy="1877621"/>
          </a:xfrm>
        </p:spPr>
        <p:txBody>
          <a:bodyPr>
            <a:normAutofit/>
          </a:bodyPr>
          <a:lstStyle/>
          <a:p>
            <a:pPr algn="just"/>
            <a:r>
              <a:rPr lang="en-US" b="1" dirty="0"/>
              <a:t>Accelerometer: </a:t>
            </a:r>
            <a:r>
              <a:rPr lang="en-US" dirty="0"/>
              <a:t>it measures proper acceleration, i.e., the rate of change of velocity of an object in its own instantaneous rest frame.</a:t>
            </a:r>
            <a:r>
              <a:rPr lang="en-GB" dirty="0"/>
              <a:t> </a:t>
            </a:r>
          </a:p>
          <a:p>
            <a:pPr algn="just"/>
            <a:r>
              <a:rPr lang="en-GB" dirty="0"/>
              <a:t>The accelerometer measures how much a mass is pressed on an elastic element by an external force. </a:t>
            </a:r>
          </a:p>
        </p:txBody>
      </p:sp>
      <p:pic>
        <p:nvPicPr>
          <p:cNvPr id="6" name="Immagine 5"/>
          <p:cNvPicPr>
            <a:picLocks noChangeAspect="1"/>
          </p:cNvPicPr>
          <p:nvPr/>
        </p:nvPicPr>
        <p:blipFill rotWithShape="1">
          <a:blip r:embed="rId2">
            <a:extLst>
              <a:ext uri="{28A0092B-C50C-407E-A947-70E740481C1C}">
                <a14:useLocalDpi xmlns:a14="http://schemas.microsoft.com/office/drawing/2010/main" val="0"/>
              </a:ext>
            </a:extLst>
          </a:blip>
          <a:srcRect t="13806"/>
          <a:stretch/>
        </p:blipFill>
        <p:spPr>
          <a:xfrm>
            <a:off x="7720541" y="3241964"/>
            <a:ext cx="4007332" cy="2158799"/>
          </a:xfrm>
          <a:prstGeom prst="rect">
            <a:avLst/>
          </a:prstGeom>
        </p:spPr>
      </p:pic>
      <p:sp>
        <p:nvSpPr>
          <p:cNvPr id="7" name="CasellaDiTesto 6"/>
          <p:cNvSpPr txBox="1"/>
          <p:nvPr/>
        </p:nvSpPr>
        <p:spPr>
          <a:xfrm>
            <a:off x="8271394" y="2851057"/>
            <a:ext cx="2905626" cy="369332"/>
          </a:xfrm>
          <a:prstGeom prst="rect">
            <a:avLst/>
          </a:prstGeom>
          <a:noFill/>
        </p:spPr>
        <p:txBody>
          <a:bodyPr wrap="square" rtlCol="0">
            <a:spAutoFit/>
          </a:bodyPr>
          <a:lstStyle/>
          <a:p>
            <a:r>
              <a:rPr lang="it-IT" dirty="0">
                <a:latin typeface="Palatino Linotype" panose="02040502050505030304" pitchFamily="18" charset="0"/>
              </a:rPr>
              <a:t>Capacitive </a:t>
            </a:r>
            <a:r>
              <a:rPr lang="en-US" dirty="0">
                <a:latin typeface="Palatino Linotype" panose="02040502050505030304" pitchFamily="18" charset="0"/>
              </a:rPr>
              <a:t>accelerometer</a:t>
            </a:r>
          </a:p>
        </p:txBody>
      </p:sp>
      <p:sp>
        <p:nvSpPr>
          <p:cNvPr id="5" name="Segnaposto numero diapositiva 4"/>
          <p:cNvSpPr>
            <a:spLocks noGrp="1"/>
          </p:cNvSpPr>
          <p:nvPr>
            <p:ph type="sldNum" sz="quarter" idx="12"/>
          </p:nvPr>
        </p:nvSpPr>
        <p:spPr/>
        <p:txBody>
          <a:bodyPr/>
          <a:lstStyle/>
          <a:p>
            <a:fld id="{31DE2C5B-556E-47B8-A792-024C2FCA4ACC}" type="slidenum">
              <a:rPr lang="en-GB" smtClean="0"/>
              <a:t>17</a:t>
            </a:fld>
            <a:endParaRPr lang="en-GB" dirty="0"/>
          </a:p>
        </p:txBody>
      </p:sp>
      <p:sp>
        <p:nvSpPr>
          <p:cNvPr id="8" name="Rettangolo 7"/>
          <p:cNvSpPr/>
          <p:nvPr/>
        </p:nvSpPr>
        <p:spPr>
          <a:xfrm>
            <a:off x="428172" y="3035723"/>
            <a:ext cx="6974197" cy="2675604"/>
          </a:xfrm>
          <a:prstGeom prst="rect">
            <a:avLst/>
          </a:prstGeom>
        </p:spPr>
        <p:txBody>
          <a:bodyPr wrap="square">
            <a:spAutoFit/>
          </a:bodyPr>
          <a:lstStyle/>
          <a:p>
            <a:pPr marL="342900" indent="-342900" algn="just">
              <a:lnSpc>
                <a:spcPct val="90000"/>
              </a:lnSpc>
              <a:spcBef>
                <a:spcPts val="1000"/>
              </a:spcBef>
              <a:buClr>
                <a:srgbClr val="00B050"/>
              </a:buClr>
              <a:buFont typeface="Wingdings" panose="05000000000000000000" pitchFamily="2" charset="2"/>
              <a:buChar char="Ø"/>
            </a:pPr>
            <a:r>
              <a:rPr lang="en-GB" sz="2400" dirty="0">
                <a:latin typeface="Palatino Linotype" panose="02040502050505030304" pitchFamily="18" charset="0"/>
              </a:rPr>
              <a:t>Conceptually, an accelerometer is a box with a damped mass on a spring. </a:t>
            </a:r>
          </a:p>
          <a:p>
            <a:pPr marL="342900" indent="-342900" algn="just">
              <a:lnSpc>
                <a:spcPct val="90000"/>
              </a:lnSpc>
              <a:spcBef>
                <a:spcPts val="1000"/>
              </a:spcBef>
              <a:buClr>
                <a:srgbClr val="00B050"/>
              </a:buClr>
              <a:buFont typeface="Wingdings" panose="05000000000000000000" pitchFamily="2" charset="2"/>
              <a:buChar char="Ø"/>
            </a:pPr>
            <a:r>
              <a:rPr lang="en-GB" sz="2400" dirty="0">
                <a:latin typeface="Palatino Linotype" panose="02040502050505030304" pitchFamily="18" charset="0"/>
              </a:rPr>
              <a:t>When there is acceleration, the mass moves compared to the resting position. </a:t>
            </a:r>
          </a:p>
          <a:p>
            <a:pPr marL="342900" indent="-342900" algn="just">
              <a:lnSpc>
                <a:spcPct val="90000"/>
              </a:lnSpc>
              <a:spcBef>
                <a:spcPts val="1000"/>
              </a:spcBef>
              <a:buClr>
                <a:srgbClr val="00B050"/>
              </a:buClr>
              <a:buFont typeface="Wingdings" panose="05000000000000000000" pitchFamily="2" charset="2"/>
              <a:buChar char="Ø"/>
            </a:pPr>
            <a:r>
              <a:rPr lang="en-GB" sz="2400" dirty="0">
                <a:latin typeface="Palatino Linotype" panose="02040502050505030304" pitchFamily="18" charset="0"/>
              </a:rPr>
              <a:t>A movement sensor (e.g., piezoelectric or capacitive) detects the movement of the mass which is proportional to the acceleration. </a:t>
            </a:r>
            <a:endParaRPr lang="en-US" sz="2400" dirty="0">
              <a:latin typeface="Palatino Linotype" panose="02040502050505030304" pitchFamily="18" charset="0"/>
            </a:endParaRPr>
          </a:p>
        </p:txBody>
      </p:sp>
    </p:spTree>
    <p:extLst>
      <p:ext uri="{BB962C8B-B14F-4D97-AF65-F5344CB8AC3E}">
        <p14:creationId xmlns:p14="http://schemas.microsoft.com/office/powerpoint/2010/main" val="956975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MEMS – </a:t>
            </a:r>
            <a:r>
              <a:rPr lang="it-IT" dirty="0" err="1"/>
              <a:t>Gyroscope</a:t>
            </a:r>
            <a:endParaRPr lang="en-GB" dirty="0"/>
          </a:p>
        </p:txBody>
      </p:sp>
      <p:sp>
        <p:nvSpPr>
          <p:cNvPr id="4" name="Rettangolo 3"/>
          <p:cNvSpPr/>
          <p:nvPr/>
        </p:nvSpPr>
        <p:spPr>
          <a:xfrm>
            <a:off x="428172" y="1404467"/>
            <a:ext cx="11195792" cy="1882567"/>
          </a:xfrm>
          <a:prstGeom prst="rect">
            <a:avLst/>
          </a:prstGeom>
        </p:spPr>
        <p:txBody>
          <a:bodyPr wrap="square">
            <a:spAutoFit/>
          </a:bodyPr>
          <a:lstStyle/>
          <a:p>
            <a:pPr marL="342900" indent="-342900" algn="just">
              <a:lnSpc>
                <a:spcPct val="90000"/>
              </a:lnSpc>
              <a:spcBef>
                <a:spcPts val="1000"/>
              </a:spcBef>
              <a:buClr>
                <a:srgbClr val="00B050"/>
              </a:buClr>
              <a:buFont typeface="Wingdings" panose="05000000000000000000" pitchFamily="2" charset="2"/>
              <a:buChar char="Ø"/>
            </a:pPr>
            <a:r>
              <a:rPr lang="en-US" sz="2400" b="1" dirty="0">
                <a:latin typeface="Palatino Linotype" panose="02040502050505030304" pitchFamily="18" charset="0"/>
              </a:rPr>
              <a:t>Gyroscope</a:t>
            </a:r>
            <a:r>
              <a:rPr lang="en-US" sz="2400" dirty="0">
                <a:latin typeface="Palatino Linotype" panose="02040502050505030304" pitchFamily="18" charset="0"/>
              </a:rPr>
              <a:t>: it measures </a:t>
            </a:r>
            <a:r>
              <a:rPr lang="it-IT" sz="2400" dirty="0">
                <a:latin typeface="Palatino Linotype" panose="02040502050505030304" pitchFamily="18" charset="0"/>
              </a:rPr>
              <a:t>the </a:t>
            </a:r>
            <a:r>
              <a:rPr lang="it-IT" sz="2400" dirty="0" err="1">
                <a:latin typeface="Palatino Linotype" panose="02040502050505030304" pitchFamily="18" charset="0"/>
              </a:rPr>
              <a:t>angular</a:t>
            </a:r>
            <a:r>
              <a:rPr lang="it-IT" sz="2400" dirty="0">
                <a:latin typeface="Palatino Linotype" panose="02040502050505030304" pitchFamily="18" charset="0"/>
              </a:rPr>
              <a:t> rate of </a:t>
            </a:r>
            <a:r>
              <a:rPr lang="it-IT" sz="2400" dirty="0" err="1">
                <a:latin typeface="Palatino Linotype" panose="02040502050505030304" pitchFamily="18" charset="0"/>
              </a:rPr>
              <a:t>rotation</a:t>
            </a:r>
            <a:r>
              <a:rPr lang="it-IT" sz="2400" dirty="0">
                <a:latin typeface="Palatino Linotype" panose="02040502050505030304" pitchFamily="18" charset="0"/>
              </a:rPr>
              <a:t> </a:t>
            </a:r>
            <a:r>
              <a:rPr lang="it-IT" sz="2400" dirty="0" err="1">
                <a:latin typeface="Palatino Linotype" panose="02040502050505030304" pitchFamily="18" charset="0"/>
              </a:rPr>
              <a:t>around</a:t>
            </a:r>
            <a:r>
              <a:rPr lang="it-IT" sz="2400" dirty="0">
                <a:latin typeface="Palatino Linotype" panose="02040502050505030304" pitchFamily="18" charset="0"/>
              </a:rPr>
              <a:t> </a:t>
            </a:r>
            <a:r>
              <a:rPr lang="it-IT" sz="2400" dirty="0" err="1">
                <a:latin typeface="Palatino Linotype" panose="02040502050505030304" pitchFamily="18" charset="0"/>
              </a:rPr>
              <a:t>one</a:t>
            </a:r>
            <a:r>
              <a:rPr lang="it-IT" sz="2400" dirty="0">
                <a:latin typeface="Palatino Linotype" panose="02040502050505030304" pitchFamily="18" charset="0"/>
              </a:rPr>
              <a:t> or more </a:t>
            </a:r>
            <a:r>
              <a:rPr lang="it-IT" sz="2400" dirty="0" err="1">
                <a:latin typeface="Palatino Linotype" panose="02040502050505030304" pitchFamily="18" charset="0"/>
              </a:rPr>
              <a:t>axes</a:t>
            </a:r>
            <a:r>
              <a:rPr lang="en-GB" sz="2400" dirty="0">
                <a:latin typeface="Palatino Linotype" panose="02040502050505030304" pitchFamily="18" charset="0"/>
              </a:rPr>
              <a:t>. </a:t>
            </a:r>
          </a:p>
          <a:p>
            <a:pPr marL="342900" indent="-342900" algn="just">
              <a:lnSpc>
                <a:spcPct val="90000"/>
              </a:lnSpc>
              <a:spcBef>
                <a:spcPts val="1000"/>
              </a:spcBef>
              <a:buClr>
                <a:srgbClr val="00B050"/>
              </a:buClr>
              <a:buFont typeface="Wingdings" panose="05000000000000000000" pitchFamily="2" charset="2"/>
              <a:buChar char="Ø"/>
            </a:pPr>
            <a:r>
              <a:rPr lang="en-GB" sz="2400" dirty="0">
                <a:latin typeface="Palatino Linotype" panose="02040502050505030304" pitchFamily="18" charset="0"/>
              </a:rPr>
              <a:t>Most of MEMS gyroscopes exploit the </a:t>
            </a:r>
            <a:r>
              <a:rPr lang="en-GB" sz="2400" b="1" dirty="0">
                <a:latin typeface="Palatino Linotype" panose="02040502050505030304" pitchFamily="18" charset="0"/>
              </a:rPr>
              <a:t>Coriolis effect</a:t>
            </a:r>
            <a:r>
              <a:rPr lang="en-GB" sz="2400" dirty="0">
                <a:latin typeface="Palatino Linotype" panose="02040502050505030304" pitchFamily="18" charset="0"/>
              </a:rPr>
              <a:t>: when a mass m is moving in linear direction with velocity v (x axis) and undergoes angular rotation with velocity Ω (around the z axis), the mass experiences an apparent force F in a direction perpendicular to z and x (y axis). </a:t>
            </a:r>
            <a:endParaRPr lang="en-US" sz="2400" dirty="0">
              <a:latin typeface="Palatino Linotype" panose="02040502050505030304" pitchFamily="18" charset="0"/>
            </a:endParaRPr>
          </a:p>
        </p:txBody>
      </p:sp>
      <p:pic>
        <p:nvPicPr>
          <p:cNvPr id="8" name="Immagin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9658" y="4080723"/>
            <a:ext cx="2857500" cy="2362200"/>
          </a:xfrm>
          <a:prstGeom prst="rect">
            <a:avLst/>
          </a:prstGeom>
        </p:spPr>
      </p:pic>
      <p:sp>
        <p:nvSpPr>
          <p:cNvPr id="10" name="CasellaDiTesto 9"/>
          <p:cNvSpPr txBox="1"/>
          <p:nvPr/>
        </p:nvSpPr>
        <p:spPr>
          <a:xfrm>
            <a:off x="3440823" y="3704930"/>
            <a:ext cx="2905626" cy="369332"/>
          </a:xfrm>
          <a:prstGeom prst="rect">
            <a:avLst/>
          </a:prstGeom>
          <a:noFill/>
        </p:spPr>
        <p:txBody>
          <a:bodyPr wrap="square" rtlCol="0">
            <a:spAutoFit/>
          </a:bodyPr>
          <a:lstStyle/>
          <a:p>
            <a:pPr algn="ctr"/>
            <a:r>
              <a:rPr lang="it-IT" i="1" dirty="0" err="1">
                <a:latin typeface="Palatino Linotype" panose="02040502050505030304" pitchFamily="18" charset="0"/>
              </a:rPr>
              <a:t>Coriolis</a:t>
            </a:r>
            <a:r>
              <a:rPr lang="it-IT" i="1" dirty="0">
                <a:latin typeface="Palatino Linotype" panose="02040502050505030304" pitchFamily="18" charset="0"/>
              </a:rPr>
              <a:t> </a:t>
            </a:r>
            <a:r>
              <a:rPr lang="it-IT" i="1" dirty="0" err="1">
                <a:latin typeface="Palatino Linotype" panose="02040502050505030304" pitchFamily="18" charset="0"/>
              </a:rPr>
              <a:t>effect</a:t>
            </a:r>
            <a:endParaRPr lang="en-GB" i="1" dirty="0">
              <a:latin typeface="Palatino Linotype" panose="02040502050505030304" pitchFamily="18" charset="0"/>
            </a:endParaRPr>
          </a:p>
        </p:txBody>
      </p:sp>
      <p:sp>
        <p:nvSpPr>
          <p:cNvPr id="3" name="Segnaposto numero diapositiva 2"/>
          <p:cNvSpPr>
            <a:spLocks noGrp="1"/>
          </p:cNvSpPr>
          <p:nvPr>
            <p:ph type="sldNum" sz="quarter" idx="12"/>
          </p:nvPr>
        </p:nvSpPr>
        <p:spPr/>
        <p:txBody>
          <a:bodyPr/>
          <a:lstStyle/>
          <a:p>
            <a:fld id="{31DE2C5B-556E-47B8-A792-024C2FCA4ACC}" type="slidenum">
              <a:rPr lang="en-GB" smtClean="0"/>
              <a:t>18</a:t>
            </a:fld>
            <a:endParaRPr lang="en-GB"/>
          </a:p>
        </p:txBody>
      </p:sp>
      <p:pic>
        <p:nvPicPr>
          <p:cNvPr id="5" name="Picture 4">
            <a:extLst>
              <a:ext uri="{FF2B5EF4-FFF2-40B4-BE49-F238E27FC236}">
                <a16:creationId xmlns:a16="http://schemas.microsoft.com/office/drawing/2014/main" id="{4F7BE8E5-49C0-5443-BDB7-FF8204A68EA3}"/>
              </a:ext>
            </a:extLst>
          </p:cNvPr>
          <p:cNvPicPr>
            <a:picLocks noChangeAspect="1"/>
          </p:cNvPicPr>
          <p:nvPr/>
        </p:nvPicPr>
        <p:blipFill rotWithShape="1">
          <a:blip r:embed="rId3"/>
          <a:srcRect l="51797"/>
          <a:stretch/>
        </p:blipFill>
        <p:spPr>
          <a:xfrm>
            <a:off x="6879990" y="3896057"/>
            <a:ext cx="2279826" cy="2660386"/>
          </a:xfrm>
          <a:prstGeom prst="rect">
            <a:avLst/>
          </a:prstGeom>
        </p:spPr>
      </p:pic>
    </p:spTree>
    <p:extLst>
      <p:ext uri="{BB962C8B-B14F-4D97-AF65-F5344CB8AC3E}">
        <p14:creationId xmlns:p14="http://schemas.microsoft.com/office/powerpoint/2010/main" val="3444800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MEMS – </a:t>
            </a:r>
            <a:r>
              <a:rPr lang="it-IT" dirty="0" err="1"/>
              <a:t>Gyroscope</a:t>
            </a:r>
            <a:endParaRPr lang="en-GB" dirty="0"/>
          </a:p>
        </p:txBody>
      </p:sp>
      <p:sp>
        <p:nvSpPr>
          <p:cNvPr id="4" name="Rettangolo 3"/>
          <p:cNvSpPr/>
          <p:nvPr/>
        </p:nvSpPr>
        <p:spPr>
          <a:xfrm>
            <a:off x="317118" y="1397606"/>
            <a:ext cx="11479368" cy="2481705"/>
          </a:xfrm>
          <a:prstGeom prst="rect">
            <a:avLst/>
          </a:prstGeom>
        </p:spPr>
        <p:txBody>
          <a:bodyPr wrap="square">
            <a:spAutoFit/>
          </a:bodyPr>
          <a:lstStyle/>
          <a:p>
            <a:pPr marL="342900" lvl="1" indent="-342900" algn="just">
              <a:lnSpc>
                <a:spcPct val="90000"/>
              </a:lnSpc>
              <a:spcBef>
                <a:spcPts val="1000"/>
              </a:spcBef>
              <a:buClr>
                <a:srgbClr val="00B050"/>
              </a:buClr>
              <a:buFont typeface="Wingdings" panose="05000000000000000000" pitchFamily="2" charset="2"/>
              <a:buChar char="Ø"/>
            </a:pPr>
            <a:r>
              <a:rPr lang="en-GB" sz="2200" dirty="0">
                <a:latin typeface="Palatino Linotype" panose="02040502050505030304" pitchFamily="18" charset="0"/>
              </a:rPr>
              <a:t>Most common configuration: </a:t>
            </a:r>
            <a:r>
              <a:rPr lang="en-GB" sz="2200" b="1" dirty="0">
                <a:latin typeface="Palatino Linotype" panose="02040502050505030304" pitchFamily="18" charset="0"/>
              </a:rPr>
              <a:t>two masses </a:t>
            </a:r>
            <a:r>
              <a:rPr lang="en-GB" sz="2200" dirty="0">
                <a:latin typeface="Palatino Linotype" panose="02040502050505030304" pitchFamily="18" charset="0"/>
              </a:rPr>
              <a:t>that are stimulated by an applied oscillating electric field which causes them to oscillate and move constantly in opposite directions. </a:t>
            </a:r>
          </a:p>
          <a:p>
            <a:pPr marL="342900" lvl="1" indent="-342900" algn="just">
              <a:lnSpc>
                <a:spcPct val="90000"/>
              </a:lnSpc>
              <a:spcBef>
                <a:spcPts val="1000"/>
              </a:spcBef>
              <a:buClr>
                <a:srgbClr val="00B050"/>
              </a:buClr>
              <a:buFont typeface="Wingdings" panose="05000000000000000000" pitchFamily="2" charset="2"/>
              <a:buChar char="Ø"/>
            </a:pPr>
            <a:r>
              <a:rPr lang="en-GB" sz="2200" dirty="0">
                <a:latin typeface="Palatino Linotype" panose="02040502050505030304" pitchFamily="18" charset="0"/>
              </a:rPr>
              <a:t>When angular velocity is applied, the Coriolis effect on each mass is in opposite directions </a:t>
            </a:r>
            <a:r>
              <a:rPr lang="en-GB" sz="2200" dirty="0">
                <a:latin typeface="Palatino Linotype" panose="02040502050505030304" pitchFamily="18" charset="0"/>
                <a:sym typeface="Wingdings" panose="05000000000000000000" pitchFamily="2" charset="2"/>
              </a:rPr>
              <a:t> </a:t>
            </a:r>
            <a:r>
              <a:rPr lang="en-GB" sz="2200" dirty="0">
                <a:latin typeface="Palatino Linotype" panose="02040502050505030304" pitchFamily="18" charset="0"/>
              </a:rPr>
              <a:t>change in the overlap area of the two masses </a:t>
            </a:r>
            <a:r>
              <a:rPr lang="en-GB" sz="2200" dirty="0">
                <a:latin typeface="Palatino Linotype" panose="02040502050505030304" pitchFamily="18" charset="0"/>
                <a:sym typeface="Wingdings" panose="05000000000000000000" pitchFamily="2" charset="2"/>
              </a:rPr>
              <a:t> c</a:t>
            </a:r>
            <a:r>
              <a:rPr lang="en-GB" sz="2200" dirty="0">
                <a:latin typeface="Palatino Linotype" panose="02040502050505030304" pitchFamily="18" charset="0"/>
              </a:rPr>
              <a:t>hange in the capacitance between them </a:t>
            </a:r>
            <a:r>
              <a:rPr lang="en-GB" sz="2200" dirty="0">
                <a:latin typeface="Palatino Linotype" panose="02040502050505030304" pitchFamily="18" charset="0"/>
                <a:sym typeface="Wingdings" panose="05000000000000000000" pitchFamily="2" charset="2"/>
              </a:rPr>
              <a:t> </a:t>
            </a:r>
            <a:r>
              <a:rPr lang="en-GB" sz="2200" dirty="0">
                <a:latin typeface="Palatino Linotype" panose="02040502050505030304" pitchFamily="18" charset="0"/>
              </a:rPr>
              <a:t>sensed by a capacitive sensor. </a:t>
            </a:r>
          </a:p>
          <a:p>
            <a:pPr marL="342900" lvl="1" indent="-342900" algn="just">
              <a:lnSpc>
                <a:spcPct val="90000"/>
              </a:lnSpc>
              <a:spcBef>
                <a:spcPts val="1000"/>
              </a:spcBef>
              <a:buClr>
                <a:srgbClr val="00B050"/>
              </a:buClr>
              <a:buFont typeface="Wingdings" panose="05000000000000000000" pitchFamily="2" charset="2"/>
              <a:buChar char="Ø"/>
            </a:pPr>
            <a:r>
              <a:rPr lang="en-GB" sz="2200" dirty="0">
                <a:latin typeface="Palatino Linotype" panose="02040502050505030304" pitchFamily="18" charset="0"/>
              </a:rPr>
              <a:t>When the two masses undergo just linear acceleration, they move in the same direction, with constant overlap area, so there will be no change in capacitance between them.</a:t>
            </a:r>
            <a:endParaRPr lang="en-US" sz="2200" dirty="0">
              <a:latin typeface="Palatino Linotype" panose="02040502050505030304" pitchFamily="18" charset="0"/>
            </a:endParaRPr>
          </a:p>
        </p:txBody>
      </p:sp>
      <p:pic>
        <p:nvPicPr>
          <p:cNvPr id="9" name="Immagin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3621" y="4480369"/>
            <a:ext cx="3038475" cy="1933575"/>
          </a:xfrm>
          <a:prstGeom prst="rect">
            <a:avLst/>
          </a:prstGeom>
        </p:spPr>
      </p:pic>
      <p:sp>
        <p:nvSpPr>
          <p:cNvPr id="11" name="CasellaDiTesto 10"/>
          <p:cNvSpPr txBox="1"/>
          <p:nvPr/>
        </p:nvSpPr>
        <p:spPr>
          <a:xfrm>
            <a:off x="4120076" y="4210979"/>
            <a:ext cx="3532020" cy="369332"/>
          </a:xfrm>
          <a:prstGeom prst="rect">
            <a:avLst/>
          </a:prstGeom>
          <a:noFill/>
        </p:spPr>
        <p:txBody>
          <a:bodyPr wrap="square" rtlCol="0">
            <a:spAutoFit/>
          </a:bodyPr>
          <a:lstStyle/>
          <a:p>
            <a:pPr algn="ctr"/>
            <a:r>
              <a:rPr lang="it-IT" i="1" dirty="0" err="1">
                <a:latin typeface="Palatino Linotype" panose="02040502050505030304" pitchFamily="18" charset="0"/>
              </a:rPr>
              <a:t>Coriolis</a:t>
            </a:r>
            <a:r>
              <a:rPr lang="it-IT" i="1" dirty="0">
                <a:latin typeface="Palatino Linotype" panose="02040502050505030304" pitchFamily="18" charset="0"/>
              </a:rPr>
              <a:t> </a:t>
            </a:r>
            <a:r>
              <a:rPr lang="it-IT" i="1" dirty="0" err="1">
                <a:latin typeface="Palatino Linotype" panose="02040502050505030304" pitchFamily="18" charset="0"/>
              </a:rPr>
              <a:t>vibratory</a:t>
            </a:r>
            <a:r>
              <a:rPr lang="it-IT" i="1" dirty="0">
                <a:latin typeface="Palatino Linotype" panose="02040502050505030304" pitchFamily="18" charset="0"/>
              </a:rPr>
              <a:t> </a:t>
            </a:r>
            <a:r>
              <a:rPr lang="it-IT" i="1" dirty="0" err="1">
                <a:latin typeface="Palatino Linotype" panose="02040502050505030304" pitchFamily="18" charset="0"/>
              </a:rPr>
              <a:t>gyroscope</a:t>
            </a:r>
            <a:endParaRPr lang="en-GB" i="1" dirty="0">
              <a:latin typeface="Palatino Linotype" panose="02040502050505030304" pitchFamily="18" charset="0"/>
            </a:endParaRPr>
          </a:p>
        </p:txBody>
      </p:sp>
      <p:sp>
        <p:nvSpPr>
          <p:cNvPr id="3" name="Segnaposto numero diapositiva 2"/>
          <p:cNvSpPr>
            <a:spLocks noGrp="1"/>
          </p:cNvSpPr>
          <p:nvPr>
            <p:ph type="sldNum" sz="quarter" idx="12"/>
          </p:nvPr>
        </p:nvSpPr>
        <p:spPr/>
        <p:txBody>
          <a:bodyPr/>
          <a:lstStyle/>
          <a:p>
            <a:fld id="{31DE2C5B-556E-47B8-A792-024C2FCA4ACC}" type="slidenum">
              <a:rPr lang="en-GB" smtClean="0"/>
              <a:t>19</a:t>
            </a:fld>
            <a:endParaRPr lang="en-GB"/>
          </a:p>
        </p:txBody>
      </p:sp>
    </p:spTree>
    <p:extLst>
      <p:ext uri="{BB962C8B-B14F-4D97-AF65-F5344CB8AC3E}">
        <p14:creationId xmlns:p14="http://schemas.microsoft.com/office/powerpoint/2010/main" val="3207704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431439-BC89-1988-C2C1-B1C6DE63ED5D}"/>
              </a:ext>
            </a:extLst>
          </p:cNvPr>
          <p:cNvSpPr>
            <a:spLocks noGrp="1"/>
          </p:cNvSpPr>
          <p:nvPr>
            <p:ph type="title"/>
          </p:nvPr>
        </p:nvSpPr>
        <p:spPr/>
        <p:txBody>
          <a:bodyPr/>
          <a:lstStyle/>
          <a:p>
            <a:r>
              <a:rPr lang="it-IT" dirty="0"/>
              <a:t>Agenda</a:t>
            </a:r>
          </a:p>
        </p:txBody>
      </p:sp>
      <p:sp>
        <p:nvSpPr>
          <p:cNvPr id="3" name="Segnaposto contenuto 2">
            <a:extLst>
              <a:ext uri="{FF2B5EF4-FFF2-40B4-BE49-F238E27FC236}">
                <a16:creationId xmlns:a16="http://schemas.microsoft.com/office/drawing/2014/main" id="{6F74076E-D502-4DCB-5432-92C8CB676E64}"/>
              </a:ext>
            </a:extLst>
          </p:cNvPr>
          <p:cNvSpPr>
            <a:spLocks noGrp="1"/>
          </p:cNvSpPr>
          <p:nvPr>
            <p:ph idx="1"/>
          </p:nvPr>
        </p:nvSpPr>
        <p:spPr>
          <a:xfrm>
            <a:off x="428172" y="1361167"/>
            <a:ext cx="11368314" cy="5263920"/>
          </a:xfrm>
        </p:spPr>
        <p:txBody>
          <a:bodyPr>
            <a:normAutofit lnSpcReduction="10000"/>
          </a:bodyPr>
          <a:lstStyle/>
          <a:p>
            <a:r>
              <a:rPr lang="en-GB" dirty="0"/>
              <a:t>Definition of sensors and wearable devices</a:t>
            </a:r>
          </a:p>
          <a:p>
            <a:r>
              <a:rPr lang="en-GB" dirty="0"/>
              <a:t>Different types of sensors used in wearable devices based on the sensing technique:</a:t>
            </a:r>
          </a:p>
          <a:p>
            <a:pPr lvl="1">
              <a:lnSpc>
                <a:spcPct val="100000"/>
              </a:lnSpc>
            </a:pPr>
            <a:r>
              <a:rPr lang="en-GB" sz="2200" dirty="0"/>
              <a:t>Mechanical sensors</a:t>
            </a:r>
          </a:p>
          <a:p>
            <a:pPr lvl="1">
              <a:lnSpc>
                <a:spcPct val="100000"/>
              </a:lnSpc>
            </a:pPr>
            <a:r>
              <a:rPr lang="en-GB" sz="2200" dirty="0"/>
              <a:t>Electrical sensors</a:t>
            </a:r>
          </a:p>
          <a:p>
            <a:pPr lvl="1">
              <a:lnSpc>
                <a:spcPct val="100000"/>
              </a:lnSpc>
            </a:pPr>
            <a:r>
              <a:rPr lang="en-GB" sz="2200" dirty="0"/>
              <a:t>Optical sensors</a:t>
            </a:r>
          </a:p>
          <a:p>
            <a:pPr lvl="1">
              <a:lnSpc>
                <a:spcPct val="100000"/>
              </a:lnSpc>
            </a:pPr>
            <a:r>
              <a:rPr lang="en-GB" sz="2200" dirty="0"/>
              <a:t>Chemical sensors</a:t>
            </a:r>
          </a:p>
          <a:p>
            <a:r>
              <a:rPr lang="en-GB" dirty="0"/>
              <a:t> Sensor characteristics</a:t>
            </a:r>
          </a:p>
          <a:p>
            <a:pPr lvl="1"/>
            <a:r>
              <a:rPr lang="en-GB" sz="2200" dirty="0"/>
              <a:t>Systematic characteristics</a:t>
            </a:r>
          </a:p>
          <a:p>
            <a:pPr lvl="1"/>
            <a:r>
              <a:rPr lang="en-GB" sz="2200" dirty="0"/>
              <a:t>Statistical characteristics</a:t>
            </a:r>
          </a:p>
          <a:p>
            <a:pPr lvl="1"/>
            <a:r>
              <a:rPr lang="en-GB" sz="2200" dirty="0"/>
              <a:t>Dynamic characteristics</a:t>
            </a:r>
          </a:p>
          <a:p>
            <a:r>
              <a:rPr lang="en-GB" dirty="0"/>
              <a:t>Embedded processing unit</a:t>
            </a:r>
          </a:p>
          <a:p>
            <a:pPr lvl="1"/>
            <a:r>
              <a:rPr lang="en-GB" sz="2200" dirty="0"/>
              <a:t>Signal processing</a:t>
            </a:r>
          </a:p>
          <a:p>
            <a:pPr lvl="1"/>
            <a:r>
              <a:rPr lang="en-GB" sz="2200" dirty="0"/>
              <a:t>Communication systems</a:t>
            </a:r>
          </a:p>
          <a:p>
            <a:endParaRPr lang="it-IT" dirty="0"/>
          </a:p>
        </p:txBody>
      </p:sp>
      <p:sp>
        <p:nvSpPr>
          <p:cNvPr id="4" name="Segnaposto numero diapositiva 3">
            <a:extLst>
              <a:ext uri="{FF2B5EF4-FFF2-40B4-BE49-F238E27FC236}">
                <a16:creationId xmlns:a16="http://schemas.microsoft.com/office/drawing/2014/main" id="{9FFE1D48-A695-0F24-FC1E-FE428DD5AE6C}"/>
              </a:ext>
            </a:extLst>
          </p:cNvPr>
          <p:cNvSpPr>
            <a:spLocks noGrp="1"/>
          </p:cNvSpPr>
          <p:nvPr>
            <p:ph type="sldNum" sz="quarter" idx="12"/>
          </p:nvPr>
        </p:nvSpPr>
        <p:spPr/>
        <p:txBody>
          <a:bodyPr/>
          <a:lstStyle/>
          <a:p>
            <a:fld id="{31DE2C5B-556E-47B8-A792-024C2FCA4ACC}" type="slidenum">
              <a:rPr lang="en-GB" smtClean="0"/>
              <a:t>2</a:t>
            </a:fld>
            <a:endParaRPr lang="en-GB"/>
          </a:p>
        </p:txBody>
      </p:sp>
      <p:sp>
        <p:nvSpPr>
          <p:cNvPr id="5" name="Right Brace 4">
            <a:extLst>
              <a:ext uri="{FF2B5EF4-FFF2-40B4-BE49-F238E27FC236}">
                <a16:creationId xmlns:a16="http://schemas.microsoft.com/office/drawing/2014/main" id="{1BAD1430-34E7-B7AC-5AAD-1B147FBE7017}"/>
              </a:ext>
            </a:extLst>
          </p:cNvPr>
          <p:cNvSpPr/>
          <p:nvPr/>
        </p:nvSpPr>
        <p:spPr>
          <a:xfrm>
            <a:off x="10731500" y="1463565"/>
            <a:ext cx="457200" cy="2067831"/>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7AB05259-6C65-81F1-57D6-AD52B3C98B2B}"/>
              </a:ext>
            </a:extLst>
          </p:cNvPr>
          <p:cNvSpPr/>
          <p:nvPr/>
        </p:nvSpPr>
        <p:spPr>
          <a:xfrm>
            <a:off x="10731500" y="3559957"/>
            <a:ext cx="457200" cy="2767832"/>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Segnaposto contenuto 2">
            <a:extLst>
              <a:ext uri="{FF2B5EF4-FFF2-40B4-BE49-F238E27FC236}">
                <a16:creationId xmlns:a16="http://schemas.microsoft.com/office/drawing/2014/main" id="{542A53E1-A7EA-29C1-9541-5B082D875B44}"/>
              </a:ext>
            </a:extLst>
          </p:cNvPr>
          <p:cNvSpPr txBox="1">
            <a:spLocks/>
          </p:cNvSpPr>
          <p:nvPr/>
        </p:nvSpPr>
        <p:spPr>
          <a:xfrm>
            <a:off x="11042374" y="2178078"/>
            <a:ext cx="1268106" cy="593529"/>
          </a:xfrm>
          <a:prstGeom prst="rect">
            <a:avLst/>
          </a:prstGeom>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t>Part 1</a:t>
            </a:r>
            <a:endParaRPr lang="it-IT" b="1" dirty="0"/>
          </a:p>
        </p:txBody>
      </p:sp>
      <p:sp>
        <p:nvSpPr>
          <p:cNvPr id="8" name="Segnaposto contenuto 2">
            <a:extLst>
              <a:ext uri="{FF2B5EF4-FFF2-40B4-BE49-F238E27FC236}">
                <a16:creationId xmlns:a16="http://schemas.microsoft.com/office/drawing/2014/main" id="{E7A72DE1-8885-04FD-83C8-1F22626EFDB1}"/>
              </a:ext>
            </a:extLst>
          </p:cNvPr>
          <p:cNvSpPr txBox="1">
            <a:spLocks/>
          </p:cNvSpPr>
          <p:nvPr/>
        </p:nvSpPr>
        <p:spPr>
          <a:xfrm>
            <a:off x="11042374" y="4584909"/>
            <a:ext cx="1268106" cy="593529"/>
          </a:xfrm>
          <a:prstGeom prst="rect">
            <a:avLst/>
          </a:prstGeom>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t>Part 2</a:t>
            </a:r>
            <a:endParaRPr lang="it-IT" b="1" dirty="0"/>
          </a:p>
        </p:txBody>
      </p:sp>
    </p:spTree>
    <p:extLst>
      <p:ext uri="{BB962C8B-B14F-4D97-AF65-F5344CB8AC3E}">
        <p14:creationId xmlns:p14="http://schemas.microsoft.com/office/powerpoint/2010/main" val="441666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290" y="2568743"/>
            <a:ext cx="3032409" cy="1973680"/>
          </a:xfrm>
          <a:prstGeom prst="rect">
            <a:avLst/>
          </a:prstGeom>
        </p:spPr>
      </p:pic>
      <p:sp>
        <p:nvSpPr>
          <p:cNvPr id="2" name="Titolo 1"/>
          <p:cNvSpPr>
            <a:spLocks noGrp="1"/>
          </p:cNvSpPr>
          <p:nvPr>
            <p:ph type="title"/>
          </p:nvPr>
        </p:nvSpPr>
        <p:spPr/>
        <p:txBody>
          <a:bodyPr/>
          <a:lstStyle/>
          <a:p>
            <a:r>
              <a:rPr lang="it-IT" dirty="0"/>
              <a:t>MEMS - </a:t>
            </a:r>
            <a:r>
              <a:rPr lang="it-IT" dirty="0" err="1"/>
              <a:t>Inertial</a:t>
            </a:r>
            <a:r>
              <a:rPr lang="it-IT" dirty="0"/>
              <a:t> </a:t>
            </a:r>
            <a:r>
              <a:rPr lang="it-IT" dirty="0" err="1"/>
              <a:t>Measurement</a:t>
            </a:r>
            <a:r>
              <a:rPr lang="it-IT" dirty="0"/>
              <a:t> Unit (IMU)</a:t>
            </a:r>
            <a:endParaRPr lang="en-GB" dirty="0"/>
          </a:p>
        </p:txBody>
      </p:sp>
      <p:sp>
        <p:nvSpPr>
          <p:cNvPr id="3" name="Segnaposto contenuto 2"/>
          <p:cNvSpPr>
            <a:spLocks noGrp="1"/>
          </p:cNvSpPr>
          <p:nvPr>
            <p:ph idx="1"/>
          </p:nvPr>
        </p:nvSpPr>
        <p:spPr>
          <a:xfrm>
            <a:off x="428172" y="1361167"/>
            <a:ext cx="9127308" cy="4858203"/>
          </a:xfrm>
        </p:spPr>
        <p:txBody>
          <a:bodyPr>
            <a:noAutofit/>
          </a:bodyPr>
          <a:lstStyle/>
          <a:p>
            <a:r>
              <a:rPr lang="en-GB" sz="2000" dirty="0"/>
              <a:t>An individual inertial sensor (accelerometer or gyroscope) can only sense a measurement along or about a single axis. </a:t>
            </a:r>
            <a:endParaRPr lang="en-GB" sz="2000" b="1" dirty="0"/>
          </a:p>
          <a:p>
            <a:r>
              <a:rPr lang="en-GB" sz="2000" b="1" dirty="0"/>
              <a:t>Inertial Measurement Unit: </a:t>
            </a:r>
            <a:r>
              <a:rPr lang="en-GB" sz="2000" dirty="0"/>
              <a:t>an electronic device that measures and reports a body's specific acceleration and angular rate using a combination of accelerometers and gyroscopes.</a:t>
            </a:r>
          </a:p>
          <a:p>
            <a:r>
              <a:rPr lang="it-IT" sz="2000" b="1" dirty="0">
                <a:sym typeface="Wingdings" panose="05000000000000000000" pitchFamily="2" charset="2"/>
              </a:rPr>
              <a:t>3-axis IMU</a:t>
            </a:r>
            <a:r>
              <a:rPr lang="it-IT" sz="2000" dirty="0">
                <a:sym typeface="Wingdings" panose="05000000000000000000" pitchFamily="2" charset="2"/>
              </a:rPr>
              <a:t>: </a:t>
            </a:r>
            <a:r>
              <a:rPr lang="en-GB" sz="2000" dirty="0"/>
              <a:t>three inertial sensors mounted together into an orthogonal cluster known as a </a:t>
            </a:r>
            <a:r>
              <a:rPr lang="en-GB" sz="2000" b="1" dirty="0"/>
              <a:t>triad</a:t>
            </a:r>
            <a:r>
              <a:rPr lang="en-GB" sz="2000" dirty="0"/>
              <a:t>. </a:t>
            </a:r>
          </a:p>
          <a:p>
            <a:pPr lvl="1"/>
            <a:r>
              <a:rPr lang="it-IT" dirty="0"/>
              <a:t>3-axis </a:t>
            </a:r>
            <a:r>
              <a:rPr lang="it-IT" dirty="0" err="1"/>
              <a:t>accelerometer</a:t>
            </a:r>
            <a:r>
              <a:rPr lang="it-IT" dirty="0"/>
              <a:t> </a:t>
            </a:r>
            <a:r>
              <a:rPr lang="it-IT" dirty="0" err="1"/>
              <a:t>measures</a:t>
            </a:r>
            <a:r>
              <a:rPr lang="it-IT" dirty="0"/>
              <a:t> </a:t>
            </a:r>
            <a:r>
              <a:rPr lang="it-IT" dirty="0" err="1"/>
              <a:t>acceleration</a:t>
            </a:r>
            <a:r>
              <a:rPr lang="it-IT" dirty="0"/>
              <a:t> </a:t>
            </a:r>
            <a:r>
              <a:rPr lang="it-IT" dirty="0" err="1"/>
              <a:t>along</a:t>
            </a:r>
            <a:r>
              <a:rPr lang="it-IT" dirty="0"/>
              <a:t> 3 </a:t>
            </a:r>
            <a:r>
              <a:rPr lang="it-IT" dirty="0" err="1"/>
              <a:t>orthogonal</a:t>
            </a:r>
            <a:r>
              <a:rPr lang="it-IT" dirty="0"/>
              <a:t> </a:t>
            </a:r>
            <a:r>
              <a:rPr lang="it-IT" dirty="0" err="1"/>
              <a:t>axes</a:t>
            </a:r>
            <a:endParaRPr lang="it-IT" dirty="0"/>
          </a:p>
          <a:p>
            <a:pPr lvl="1"/>
            <a:r>
              <a:rPr lang="it-IT" dirty="0"/>
              <a:t>3-axis </a:t>
            </a:r>
            <a:r>
              <a:rPr lang="it-IT" dirty="0" err="1"/>
              <a:t>gyroscope</a:t>
            </a:r>
            <a:r>
              <a:rPr lang="it-IT" dirty="0"/>
              <a:t> </a:t>
            </a:r>
            <a:r>
              <a:rPr lang="it-IT" dirty="0" err="1"/>
              <a:t>measures</a:t>
            </a:r>
            <a:r>
              <a:rPr lang="it-IT" dirty="0"/>
              <a:t> </a:t>
            </a:r>
            <a:r>
              <a:rPr lang="it-IT" dirty="0" err="1"/>
              <a:t>angular</a:t>
            </a:r>
            <a:r>
              <a:rPr lang="it-IT" dirty="0"/>
              <a:t> </a:t>
            </a:r>
            <a:r>
              <a:rPr lang="it-IT" dirty="0" err="1"/>
              <a:t>velocity</a:t>
            </a:r>
            <a:r>
              <a:rPr lang="it-IT" dirty="0"/>
              <a:t> </a:t>
            </a:r>
            <a:r>
              <a:rPr lang="it-IT" dirty="0" err="1"/>
              <a:t>around</a:t>
            </a:r>
            <a:r>
              <a:rPr lang="it-IT" dirty="0"/>
              <a:t> 3 </a:t>
            </a:r>
            <a:r>
              <a:rPr lang="it-IT" dirty="0" err="1"/>
              <a:t>orthogonal</a:t>
            </a:r>
            <a:r>
              <a:rPr lang="it-IT" dirty="0"/>
              <a:t> </a:t>
            </a:r>
            <a:r>
              <a:rPr lang="it-IT" dirty="0" err="1"/>
              <a:t>axes</a:t>
            </a:r>
            <a:endParaRPr lang="en-GB" dirty="0"/>
          </a:p>
          <a:p>
            <a:r>
              <a:rPr lang="en-GB" sz="2000" b="1" dirty="0"/>
              <a:t>6-axis IMU</a:t>
            </a:r>
            <a:r>
              <a:rPr lang="en-GB" sz="2000" dirty="0"/>
              <a:t>: 3-axis accelerometer and a 3-axis gyroscope</a:t>
            </a:r>
          </a:p>
          <a:p>
            <a:r>
              <a:rPr lang="en-GB" sz="2000" dirty="0"/>
              <a:t>Sometimes IMU also includes </a:t>
            </a:r>
            <a:r>
              <a:rPr lang="en-GB" sz="2000" b="1" dirty="0"/>
              <a:t>magnetometers</a:t>
            </a:r>
            <a:r>
              <a:rPr lang="en-GB" sz="2000" dirty="0"/>
              <a:t>, i.e., sensors that measure the strength and direction of a magnetic field, used to determine the orientation of the body with respect to the magnetic north.</a:t>
            </a:r>
          </a:p>
          <a:p>
            <a:r>
              <a:rPr lang="en-GB" sz="2000" b="1" dirty="0"/>
              <a:t>9-axis IMU</a:t>
            </a:r>
            <a:r>
              <a:rPr lang="en-GB" sz="2000" dirty="0"/>
              <a:t>: inertial system consisting of a 3-axis accelerometer, a 3-axis gyroscope, and a 3-axis magnetometer</a:t>
            </a:r>
          </a:p>
        </p:txBody>
      </p:sp>
      <p:sp>
        <p:nvSpPr>
          <p:cNvPr id="5" name="Segnaposto numero diapositiva 4"/>
          <p:cNvSpPr>
            <a:spLocks noGrp="1"/>
          </p:cNvSpPr>
          <p:nvPr>
            <p:ph type="sldNum" sz="quarter" idx="12"/>
          </p:nvPr>
        </p:nvSpPr>
        <p:spPr/>
        <p:txBody>
          <a:bodyPr/>
          <a:lstStyle/>
          <a:p>
            <a:fld id="{31DE2C5B-556E-47B8-A792-024C2FCA4ACC}" type="slidenum">
              <a:rPr lang="en-GB" smtClean="0"/>
              <a:t>20</a:t>
            </a:fld>
            <a:endParaRPr lang="en-GB"/>
          </a:p>
        </p:txBody>
      </p:sp>
    </p:spTree>
    <p:extLst>
      <p:ext uri="{BB962C8B-B14F-4D97-AF65-F5344CB8AC3E}">
        <p14:creationId xmlns:p14="http://schemas.microsoft.com/office/powerpoint/2010/main" val="24374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7FB8E-F392-A355-5888-BABD4C072ED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9255EA6-2471-D50A-8763-5508F9088C1F}"/>
              </a:ext>
            </a:extLst>
          </p:cNvPr>
          <p:cNvSpPr>
            <a:spLocks noGrp="1"/>
          </p:cNvSpPr>
          <p:nvPr>
            <p:ph type="title"/>
          </p:nvPr>
        </p:nvSpPr>
        <p:spPr/>
        <p:txBody>
          <a:bodyPr>
            <a:normAutofit fontScale="90000"/>
          </a:bodyPr>
          <a:lstStyle/>
          <a:p>
            <a:r>
              <a:rPr lang="en-US" dirty="0"/>
              <a:t>Classification of sensors based on their sensing technique</a:t>
            </a:r>
            <a:endParaRPr lang="en-GB" dirty="0"/>
          </a:p>
        </p:txBody>
      </p:sp>
      <p:sp>
        <p:nvSpPr>
          <p:cNvPr id="3" name="Segnaposto contenuto 2">
            <a:extLst>
              <a:ext uri="{FF2B5EF4-FFF2-40B4-BE49-F238E27FC236}">
                <a16:creationId xmlns:a16="http://schemas.microsoft.com/office/drawing/2014/main" id="{BCF9DD3A-46E8-A9E6-6E7A-8A49FBB269D8}"/>
              </a:ext>
            </a:extLst>
          </p:cNvPr>
          <p:cNvSpPr>
            <a:spLocks noGrp="1"/>
          </p:cNvSpPr>
          <p:nvPr>
            <p:ph idx="1"/>
          </p:nvPr>
        </p:nvSpPr>
        <p:spPr/>
        <p:txBody>
          <a:bodyPr>
            <a:normAutofit/>
          </a:bodyPr>
          <a:lstStyle/>
          <a:p>
            <a:r>
              <a:rPr lang="en-US" dirty="0"/>
              <a:t>Mechanical sensors</a:t>
            </a:r>
          </a:p>
          <a:p>
            <a:endParaRPr lang="en-US" dirty="0"/>
          </a:p>
          <a:p>
            <a:r>
              <a:rPr lang="en-US" dirty="0"/>
              <a:t>Electrical sensors</a:t>
            </a:r>
          </a:p>
          <a:p>
            <a:endParaRPr lang="en-US" dirty="0"/>
          </a:p>
          <a:p>
            <a:r>
              <a:rPr lang="en-US" dirty="0"/>
              <a:t>Optical sensors</a:t>
            </a:r>
          </a:p>
          <a:p>
            <a:endParaRPr lang="en-US" dirty="0"/>
          </a:p>
          <a:p>
            <a:r>
              <a:rPr lang="en-US" dirty="0"/>
              <a:t>Chemical sensors</a:t>
            </a:r>
            <a:endParaRPr lang="en-US" sz="2400" dirty="0"/>
          </a:p>
        </p:txBody>
      </p:sp>
      <p:sp>
        <p:nvSpPr>
          <p:cNvPr id="4" name="Segnaposto numero diapositiva 3">
            <a:extLst>
              <a:ext uri="{FF2B5EF4-FFF2-40B4-BE49-F238E27FC236}">
                <a16:creationId xmlns:a16="http://schemas.microsoft.com/office/drawing/2014/main" id="{D682D59B-7341-8B25-C037-36B9CB467B15}"/>
              </a:ext>
            </a:extLst>
          </p:cNvPr>
          <p:cNvSpPr>
            <a:spLocks noGrp="1"/>
          </p:cNvSpPr>
          <p:nvPr>
            <p:ph type="sldNum" sz="quarter" idx="12"/>
          </p:nvPr>
        </p:nvSpPr>
        <p:spPr/>
        <p:txBody>
          <a:bodyPr/>
          <a:lstStyle/>
          <a:p>
            <a:fld id="{31DE2C5B-556E-47B8-A792-024C2FCA4ACC}" type="slidenum">
              <a:rPr lang="en-GB" smtClean="0"/>
              <a:t>21</a:t>
            </a:fld>
            <a:endParaRPr lang="en-GB"/>
          </a:p>
        </p:txBody>
      </p:sp>
      <p:sp>
        <p:nvSpPr>
          <p:cNvPr id="6" name="Rectangle 5">
            <a:extLst>
              <a:ext uri="{FF2B5EF4-FFF2-40B4-BE49-F238E27FC236}">
                <a16:creationId xmlns:a16="http://schemas.microsoft.com/office/drawing/2014/main" id="{6B0C59A3-1D0E-8702-1A1F-449388410E4F}"/>
              </a:ext>
            </a:extLst>
          </p:cNvPr>
          <p:cNvSpPr/>
          <p:nvPr/>
        </p:nvSpPr>
        <p:spPr>
          <a:xfrm>
            <a:off x="428172" y="2138587"/>
            <a:ext cx="3241065" cy="64313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9866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4414" y="1623788"/>
            <a:ext cx="2207586" cy="1471724"/>
          </a:xfrm>
          <a:prstGeom prst="rect">
            <a:avLst/>
          </a:prstGeom>
        </p:spPr>
      </p:pic>
      <p:sp>
        <p:nvSpPr>
          <p:cNvPr id="2" name="Titolo 1"/>
          <p:cNvSpPr>
            <a:spLocks noGrp="1"/>
          </p:cNvSpPr>
          <p:nvPr>
            <p:ph type="title"/>
          </p:nvPr>
        </p:nvSpPr>
        <p:spPr/>
        <p:txBody>
          <a:bodyPr/>
          <a:lstStyle/>
          <a:p>
            <a:r>
              <a:rPr lang="en-US" dirty="0"/>
              <a:t>Electrical sensors</a:t>
            </a:r>
          </a:p>
        </p:txBody>
      </p:sp>
      <p:sp>
        <p:nvSpPr>
          <p:cNvPr id="3" name="Segnaposto contenuto 2"/>
          <p:cNvSpPr>
            <a:spLocks noGrp="1"/>
          </p:cNvSpPr>
          <p:nvPr>
            <p:ph idx="1"/>
          </p:nvPr>
        </p:nvSpPr>
        <p:spPr>
          <a:xfrm>
            <a:off x="428172" y="1361167"/>
            <a:ext cx="10544628" cy="5716289"/>
          </a:xfrm>
        </p:spPr>
        <p:txBody>
          <a:bodyPr>
            <a:normAutofit/>
          </a:bodyPr>
          <a:lstStyle/>
          <a:p>
            <a:r>
              <a:rPr lang="en-US" sz="2000" b="1" dirty="0"/>
              <a:t>Electrical sensors</a:t>
            </a:r>
            <a:r>
              <a:rPr lang="en-US" sz="2000" dirty="0"/>
              <a:t>: on-skin electrodes that measure a change in electrical resistance or the electrical charge of the skin.</a:t>
            </a:r>
          </a:p>
          <a:p>
            <a:r>
              <a:rPr lang="en-US" sz="2000" dirty="0"/>
              <a:t>Good electrical contact with skin is required.</a:t>
            </a:r>
          </a:p>
          <a:p>
            <a:r>
              <a:rPr lang="en-US" sz="2000" b="1" dirty="0"/>
              <a:t>Wet electrodes: </a:t>
            </a:r>
            <a:r>
              <a:rPr lang="en-US" sz="2000" dirty="0"/>
              <a:t>solid conductive pad interfaced to the skin via an electrolyte gel that minimizes the impedance of skin by hydrating it and forming a conformal electrical contact with its textured surface.</a:t>
            </a:r>
          </a:p>
          <a:p>
            <a:r>
              <a:rPr lang="en-US" sz="2000" b="1" dirty="0"/>
              <a:t>Dry electrodes: </a:t>
            </a:r>
            <a:r>
              <a:rPr lang="en-US" sz="2000" dirty="0"/>
              <a:t>direct contact with the skin, less robust to movement artifacts.</a:t>
            </a:r>
          </a:p>
          <a:p>
            <a:r>
              <a:rPr lang="en-US" sz="2000" dirty="0"/>
              <a:t>Skin electrodes allow to collect high-fidelity measurements of a broad range of physiologically relevant biopotentials: </a:t>
            </a:r>
          </a:p>
          <a:p>
            <a:pPr lvl="1"/>
            <a:r>
              <a:rPr lang="en-US" sz="1800" dirty="0"/>
              <a:t>electrocardiogram (ECG)</a:t>
            </a:r>
          </a:p>
          <a:p>
            <a:pPr lvl="1"/>
            <a:r>
              <a:rPr lang="en-US" sz="1800" dirty="0"/>
              <a:t>electroencephalogram (EEG)</a:t>
            </a:r>
          </a:p>
          <a:p>
            <a:pPr lvl="1"/>
            <a:r>
              <a:rPr lang="en-US" sz="1800" dirty="0"/>
              <a:t>electromyogram (EMG)</a:t>
            </a:r>
          </a:p>
          <a:p>
            <a:pPr lvl="1"/>
            <a:r>
              <a:rPr lang="en-US" sz="1800" dirty="0"/>
              <a:t>electrooculogram (EOG)</a:t>
            </a:r>
          </a:p>
          <a:p>
            <a:pPr lvl="1"/>
            <a:r>
              <a:rPr lang="en-US" sz="1800" dirty="0"/>
              <a:t>electroretinogram (ERG)</a:t>
            </a:r>
          </a:p>
          <a:p>
            <a:pPr lvl="1"/>
            <a:r>
              <a:rPr lang="en-US" sz="1800" dirty="0"/>
              <a:t>galvanic skin response (GSR), also known as skin impedance or electrodermal activity (EDA)</a:t>
            </a:r>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8660" y="3569774"/>
            <a:ext cx="1475168" cy="1641384"/>
          </a:xfrm>
          <a:prstGeom prst="rect">
            <a:avLst/>
          </a:prstGeom>
        </p:spPr>
      </p:pic>
      <p:sp>
        <p:nvSpPr>
          <p:cNvPr id="6" name="Segnaposto numero diapositiva 5"/>
          <p:cNvSpPr>
            <a:spLocks noGrp="1"/>
          </p:cNvSpPr>
          <p:nvPr>
            <p:ph type="sldNum" sz="quarter" idx="12"/>
          </p:nvPr>
        </p:nvSpPr>
        <p:spPr/>
        <p:txBody>
          <a:bodyPr/>
          <a:lstStyle/>
          <a:p>
            <a:fld id="{31DE2C5B-556E-47B8-A792-024C2FCA4ACC}" type="slidenum">
              <a:rPr lang="en-GB" smtClean="0"/>
              <a:t>22</a:t>
            </a:fld>
            <a:endParaRPr lang="en-GB"/>
          </a:p>
        </p:txBody>
      </p:sp>
    </p:spTree>
    <p:extLst>
      <p:ext uri="{BB962C8B-B14F-4D97-AF65-F5344CB8AC3E}">
        <p14:creationId xmlns:p14="http://schemas.microsoft.com/office/powerpoint/2010/main" val="3093127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7B4D5-07FE-7734-5CB2-F9B2EC737D4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3FF1DAD-C91B-0C99-9046-DAB0C7E3138B}"/>
              </a:ext>
            </a:extLst>
          </p:cNvPr>
          <p:cNvSpPr>
            <a:spLocks noGrp="1"/>
          </p:cNvSpPr>
          <p:nvPr>
            <p:ph type="title"/>
          </p:nvPr>
        </p:nvSpPr>
        <p:spPr/>
        <p:txBody>
          <a:bodyPr>
            <a:normAutofit fontScale="90000"/>
          </a:bodyPr>
          <a:lstStyle/>
          <a:p>
            <a:r>
              <a:rPr lang="en-US" dirty="0"/>
              <a:t>Classification of sensors based on their sensing technique</a:t>
            </a:r>
            <a:endParaRPr lang="en-GB" dirty="0"/>
          </a:p>
        </p:txBody>
      </p:sp>
      <p:sp>
        <p:nvSpPr>
          <p:cNvPr id="3" name="Segnaposto contenuto 2">
            <a:extLst>
              <a:ext uri="{FF2B5EF4-FFF2-40B4-BE49-F238E27FC236}">
                <a16:creationId xmlns:a16="http://schemas.microsoft.com/office/drawing/2014/main" id="{6F139998-83A0-82B1-74CD-6A7A1C256942}"/>
              </a:ext>
            </a:extLst>
          </p:cNvPr>
          <p:cNvSpPr>
            <a:spLocks noGrp="1"/>
          </p:cNvSpPr>
          <p:nvPr>
            <p:ph idx="1"/>
          </p:nvPr>
        </p:nvSpPr>
        <p:spPr/>
        <p:txBody>
          <a:bodyPr>
            <a:normAutofit/>
          </a:bodyPr>
          <a:lstStyle/>
          <a:p>
            <a:r>
              <a:rPr lang="en-US" dirty="0"/>
              <a:t>Mechanical sensors</a:t>
            </a:r>
          </a:p>
          <a:p>
            <a:endParaRPr lang="en-US" dirty="0"/>
          </a:p>
          <a:p>
            <a:r>
              <a:rPr lang="en-US" dirty="0"/>
              <a:t>Electrical sensors</a:t>
            </a:r>
          </a:p>
          <a:p>
            <a:endParaRPr lang="en-US" dirty="0"/>
          </a:p>
          <a:p>
            <a:r>
              <a:rPr lang="en-US" dirty="0"/>
              <a:t>Optical sensors</a:t>
            </a:r>
          </a:p>
          <a:p>
            <a:endParaRPr lang="en-US" dirty="0"/>
          </a:p>
          <a:p>
            <a:r>
              <a:rPr lang="en-US" dirty="0"/>
              <a:t>Chemical sensors</a:t>
            </a:r>
            <a:endParaRPr lang="en-US" sz="2400" dirty="0"/>
          </a:p>
        </p:txBody>
      </p:sp>
      <p:sp>
        <p:nvSpPr>
          <p:cNvPr id="4" name="Segnaposto numero diapositiva 3">
            <a:extLst>
              <a:ext uri="{FF2B5EF4-FFF2-40B4-BE49-F238E27FC236}">
                <a16:creationId xmlns:a16="http://schemas.microsoft.com/office/drawing/2014/main" id="{AB86ECBB-71AF-DE9F-DD91-A67017FB99AA}"/>
              </a:ext>
            </a:extLst>
          </p:cNvPr>
          <p:cNvSpPr>
            <a:spLocks noGrp="1"/>
          </p:cNvSpPr>
          <p:nvPr>
            <p:ph type="sldNum" sz="quarter" idx="12"/>
          </p:nvPr>
        </p:nvSpPr>
        <p:spPr/>
        <p:txBody>
          <a:bodyPr/>
          <a:lstStyle/>
          <a:p>
            <a:fld id="{31DE2C5B-556E-47B8-A792-024C2FCA4ACC}" type="slidenum">
              <a:rPr lang="en-GB" smtClean="0"/>
              <a:t>23</a:t>
            </a:fld>
            <a:endParaRPr lang="en-GB"/>
          </a:p>
        </p:txBody>
      </p:sp>
      <p:sp>
        <p:nvSpPr>
          <p:cNvPr id="6" name="Rectangle 5">
            <a:extLst>
              <a:ext uri="{FF2B5EF4-FFF2-40B4-BE49-F238E27FC236}">
                <a16:creationId xmlns:a16="http://schemas.microsoft.com/office/drawing/2014/main" id="{B5D1EF1A-DB3C-76B7-CD52-951C15B3E471}"/>
              </a:ext>
            </a:extLst>
          </p:cNvPr>
          <p:cNvSpPr/>
          <p:nvPr/>
        </p:nvSpPr>
        <p:spPr>
          <a:xfrm>
            <a:off x="395514" y="3075902"/>
            <a:ext cx="3241065" cy="64313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968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Optical </a:t>
            </a:r>
            <a:r>
              <a:rPr lang="it-IT" dirty="0" err="1"/>
              <a:t>sensors</a:t>
            </a:r>
            <a:endParaRPr lang="en-GB" dirty="0"/>
          </a:p>
        </p:txBody>
      </p:sp>
      <p:sp>
        <p:nvSpPr>
          <p:cNvPr id="3" name="Segnaposto contenuto 2"/>
          <p:cNvSpPr>
            <a:spLocks noGrp="1"/>
          </p:cNvSpPr>
          <p:nvPr>
            <p:ph idx="1"/>
          </p:nvPr>
        </p:nvSpPr>
        <p:spPr>
          <a:xfrm>
            <a:off x="428172" y="1361167"/>
            <a:ext cx="11368314" cy="5177996"/>
          </a:xfrm>
        </p:spPr>
        <p:txBody>
          <a:bodyPr>
            <a:normAutofit/>
          </a:bodyPr>
          <a:lstStyle/>
          <a:p>
            <a:r>
              <a:rPr lang="en-US" sz="2200" b="1" dirty="0"/>
              <a:t>Electro-optical sensors </a:t>
            </a:r>
            <a:r>
              <a:rPr lang="en-US" sz="2200" dirty="0"/>
              <a:t>detect light and convert it to an electrical signal</a:t>
            </a:r>
          </a:p>
          <a:p>
            <a:pPr lvl="1"/>
            <a:r>
              <a:rPr lang="en-GB" sz="2200" i="1" dirty="0"/>
              <a:t>Photoconductive</a:t>
            </a:r>
            <a:r>
              <a:rPr lang="en-GB" sz="2200" dirty="0"/>
              <a:t> devices convert a change of incident light into a change of resistance.</a:t>
            </a:r>
          </a:p>
          <a:p>
            <a:pPr lvl="1"/>
            <a:r>
              <a:rPr lang="en-GB" sz="2200" i="1" dirty="0"/>
              <a:t>Photovoltaics </a:t>
            </a:r>
            <a:r>
              <a:rPr lang="en-GB" sz="2200" dirty="0"/>
              <a:t>(solar cells) convert an amount of incident light into an output voltage.</a:t>
            </a:r>
          </a:p>
          <a:p>
            <a:pPr lvl="1"/>
            <a:r>
              <a:rPr lang="en-GB" sz="2200" i="1" dirty="0"/>
              <a:t>Photodiodes</a:t>
            </a:r>
            <a:r>
              <a:rPr lang="en-GB" sz="2200" dirty="0"/>
              <a:t> and </a:t>
            </a:r>
            <a:r>
              <a:rPr lang="en-GB" sz="2200" i="1" dirty="0"/>
              <a:t>phototransistor</a:t>
            </a:r>
            <a:r>
              <a:rPr lang="en-GB" sz="2200" dirty="0"/>
              <a:t> convert an amount of incident light into an output current.</a:t>
            </a:r>
            <a:endParaRPr lang="en-US" sz="2200" dirty="0"/>
          </a:p>
          <a:p>
            <a:r>
              <a:rPr lang="en-US" sz="2200" u="sng" dirty="0"/>
              <a:t>Operating principle of wearable optical sensors</a:t>
            </a:r>
            <a:r>
              <a:rPr lang="en-US" sz="2200" dirty="0"/>
              <a:t>: a light source introduces light into the body and based on how much the light is absorbed or reflected, measurements related to the body tissue are derived. </a:t>
            </a:r>
          </a:p>
          <a:p>
            <a:r>
              <a:rPr lang="en-US" sz="2200" dirty="0"/>
              <a:t>The wavelength of light sources can range from UV to deep infrared, depending on needed penetration depth and the absorption peak for the relevant sensing application.</a:t>
            </a:r>
          </a:p>
          <a:p>
            <a:r>
              <a:rPr lang="en-US" sz="2200" dirty="0"/>
              <a:t>Commonly used for monitoring of heart rate and blood oxygenation.</a:t>
            </a:r>
          </a:p>
          <a:p>
            <a:endParaRPr lang="en-GB"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24</a:t>
            </a:fld>
            <a:endParaRPr lang="en-GB"/>
          </a:p>
        </p:txBody>
      </p:sp>
    </p:spTree>
    <p:extLst>
      <p:ext uri="{BB962C8B-B14F-4D97-AF65-F5344CB8AC3E}">
        <p14:creationId xmlns:p14="http://schemas.microsoft.com/office/powerpoint/2010/main" val="4079546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Types</a:t>
            </a:r>
            <a:r>
              <a:rPr lang="it-IT" dirty="0"/>
              <a:t> of </a:t>
            </a:r>
            <a:r>
              <a:rPr lang="it-IT" dirty="0" err="1"/>
              <a:t>optical</a:t>
            </a:r>
            <a:r>
              <a:rPr lang="it-IT" dirty="0"/>
              <a:t> </a:t>
            </a:r>
            <a:r>
              <a:rPr lang="it-IT" dirty="0" err="1"/>
              <a:t>sensors</a:t>
            </a:r>
            <a:r>
              <a:rPr lang="it-IT" dirty="0"/>
              <a:t> (1/3)</a:t>
            </a:r>
            <a:endParaRPr lang="en-GB" dirty="0"/>
          </a:p>
        </p:txBody>
      </p:sp>
      <p:sp>
        <p:nvSpPr>
          <p:cNvPr id="3" name="Segnaposto contenuto 2"/>
          <p:cNvSpPr>
            <a:spLocks noGrp="1"/>
          </p:cNvSpPr>
          <p:nvPr>
            <p:ph idx="1"/>
          </p:nvPr>
        </p:nvSpPr>
        <p:spPr>
          <a:xfrm>
            <a:off x="428172" y="1603622"/>
            <a:ext cx="11043392" cy="5436581"/>
          </a:xfrm>
        </p:spPr>
        <p:txBody>
          <a:bodyPr>
            <a:normAutofit/>
          </a:bodyPr>
          <a:lstStyle/>
          <a:p>
            <a:r>
              <a:rPr lang="en-US" b="1" dirty="0"/>
              <a:t>Through-beam sensors</a:t>
            </a:r>
            <a:r>
              <a:rPr lang="en-US" dirty="0"/>
              <a:t>: two separate components, a light source and a light detector mounted opposite to each other. The light source emits a light beam in the direction of the detector. The object of the measurement is interposed between the light source and the detector and based on its light absorption the measurements are derived. </a:t>
            </a:r>
          </a:p>
          <a:p>
            <a:pPr marL="0" indent="0">
              <a:buNone/>
            </a:pPr>
            <a:endParaRPr lang="en-US" sz="1800" dirty="0"/>
          </a:p>
        </p:txBody>
      </p:sp>
      <p:pic>
        <p:nvPicPr>
          <p:cNvPr id="7" name="Immagin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5644" y="3795439"/>
            <a:ext cx="4428447" cy="1297583"/>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25</a:t>
            </a:fld>
            <a:endParaRPr lang="en-GB"/>
          </a:p>
        </p:txBody>
      </p:sp>
    </p:spTree>
    <p:extLst>
      <p:ext uri="{BB962C8B-B14F-4D97-AF65-F5344CB8AC3E}">
        <p14:creationId xmlns:p14="http://schemas.microsoft.com/office/powerpoint/2010/main" val="4193834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Types</a:t>
            </a:r>
            <a:r>
              <a:rPr lang="it-IT" dirty="0"/>
              <a:t> of </a:t>
            </a:r>
            <a:r>
              <a:rPr lang="it-IT" dirty="0" err="1"/>
              <a:t>optical</a:t>
            </a:r>
            <a:r>
              <a:rPr lang="it-IT" dirty="0"/>
              <a:t> </a:t>
            </a:r>
            <a:r>
              <a:rPr lang="it-IT" dirty="0" err="1"/>
              <a:t>sensors</a:t>
            </a:r>
            <a:r>
              <a:rPr lang="it-IT" dirty="0"/>
              <a:t> (2/3)</a:t>
            </a:r>
            <a:endParaRPr lang="en-GB" dirty="0"/>
          </a:p>
        </p:txBody>
      </p:sp>
      <p:sp>
        <p:nvSpPr>
          <p:cNvPr id="3" name="Segnaposto contenuto 2"/>
          <p:cNvSpPr>
            <a:spLocks noGrp="1"/>
          </p:cNvSpPr>
          <p:nvPr>
            <p:ph idx="1"/>
          </p:nvPr>
        </p:nvSpPr>
        <p:spPr>
          <a:xfrm>
            <a:off x="428172" y="1596694"/>
            <a:ext cx="11098810" cy="5436581"/>
          </a:xfrm>
        </p:spPr>
        <p:txBody>
          <a:bodyPr>
            <a:normAutofit/>
          </a:bodyPr>
          <a:lstStyle/>
          <a:p>
            <a:r>
              <a:rPr lang="en-US" b="1" dirty="0"/>
              <a:t>Retroreflector sensors</a:t>
            </a:r>
            <a:r>
              <a:rPr lang="en-US" dirty="0"/>
              <a:t>:  Two separate components, a sensor including the emitter and the detector, and a retroreflector mounted on opposite to each other. The light beam emitted by the sensor passes across the sensing object, reaches the retroreflector which reflects it back to the sensor.</a:t>
            </a:r>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6160" y="3563076"/>
            <a:ext cx="4382834" cy="1296000"/>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26</a:t>
            </a:fld>
            <a:endParaRPr lang="en-GB"/>
          </a:p>
        </p:txBody>
      </p:sp>
    </p:spTree>
    <p:extLst>
      <p:ext uri="{BB962C8B-B14F-4D97-AF65-F5344CB8AC3E}">
        <p14:creationId xmlns:p14="http://schemas.microsoft.com/office/powerpoint/2010/main" val="3780600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Types</a:t>
            </a:r>
            <a:r>
              <a:rPr lang="it-IT" dirty="0"/>
              <a:t> of </a:t>
            </a:r>
            <a:r>
              <a:rPr lang="it-IT" dirty="0" err="1"/>
              <a:t>optical</a:t>
            </a:r>
            <a:r>
              <a:rPr lang="it-IT" dirty="0"/>
              <a:t> </a:t>
            </a:r>
            <a:r>
              <a:rPr lang="it-IT" dirty="0" err="1"/>
              <a:t>sensors</a:t>
            </a:r>
            <a:r>
              <a:rPr lang="it-IT" dirty="0"/>
              <a:t> (3/3)</a:t>
            </a:r>
            <a:endParaRPr lang="en-GB" dirty="0"/>
          </a:p>
        </p:txBody>
      </p:sp>
      <p:sp>
        <p:nvSpPr>
          <p:cNvPr id="3" name="Segnaposto contenuto 2"/>
          <p:cNvSpPr>
            <a:spLocks noGrp="1"/>
          </p:cNvSpPr>
          <p:nvPr>
            <p:ph idx="1"/>
          </p:nvPr>
        </p:nvSpPr>
        <p:spPr>
          <a:xfrm>
            <a:off x="480799" y="1652112"/>
            <a:ext cx="11315687" cy="1250415"/>
          </a:xfrm>
        </p:spPr>
        <p:txBody>
          <a:bodyPr>
            <a:normAutofit/>
          </a:bodyPr>
          <a:lstStyle/>
          <a:p>
            <a:r>
              <a:rPr lang="en-US" b="1" dirty="0"/>
              <a:t>Diffuse-reflective sensors</a:t>
            </a:r>
            <a:r>
              <a:rPr lang="en-US" dirty="0"/>
              <a:t>: A single component integrating the light emitter and the light detector. The light source emits a light beam through the sensing object, which partially reflect light back to the detector. </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328" y="3333438"/>
            <a:ext cx="3564001" cy="1296000"/>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27</a:t>
            </a:fld>
            <a:endParaRPr lang="en-GB"/>
          </a:p>
        </p:txBody>
      </p:sp>
    </p:spTree>
    <p:extLst>
      <p:ext uri="{BB962C8B-B14F-4D97-AF65-F5344CB8AC3E}">
        <p14:creationId xmlns:p14="http://schemas.microsoft.com/office/powerpoint/2010/main" val="2045115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Through-beam</a:t>
            </a:r>
            <a:r>
              <a:rPr lang="it-IT" dirty="0"/>
              <a:t> vs. diffuse-</a:t>
            </a:r>
            <a:r>
              <a:rPr lang="it-IT" dirty="0" err="1"/>
              <a:t>reflective</a:t>
            </a:r>
            <a:endParaRPr lang="en-GB" dirty="0"/>
          </a:p>
        </p:txBody>
      </p:sp>
      <p:sp>
        <p:nvSpPr>
          <p:cNvPr id="3" name="Segnaposto contenuto 2"/>
          <p:cNvSpPr>
            <a:spLocks noGrp="1"/>
          </p:cNvSpPr>
          <p:nvPr>
            <p:ph idx="1"/>
          </p:nvPr>
        </p:nvSpPr>
        <p:spPr>
          <a:xfrm>
            <a:off x="428172" y="1361167"/>
            <a:ext cx="9323251" cy="5268233"/>
          </a:xfrm>
        </p:spPr>
        <p:txBody>
          <a:bodyPr>
            <a:normAutofit/>
          </a:bodyPr>
          <a:lstStyle/>
          <a:p>
            <a:pPr marL="0" indent="0">
              <a:buNone/>
            </a:pPr>
            <a:r>
              <a:rPr lang="en-GB" sz="2200" b="1" dirty="0"/>
              <a:t>Through-beam</a:t>
            </a:r>
            <a:r>
              <a:rPr lang="en-GB" sz="2200" dirty="0"/>
              <a:t> sensors:</a:t>
            </a:r>
          </a:p>
          <a:p>
            <a:r>
              <a:rPr lang="en-GB" sz="2200" dirty="0"/>
              <a:t>Advantage: the detected light interacts through a sufficiently long optical path with the target tissue </a:t>
            </a:r>
            <a:r>
              <a:rPr lang="en-GB" sz="2200" dirty="0">
                <a:sym typeface="Wingdings" panose="05000000000000000000" pitchFamily="2" charset="2"/>
              </a:rPr>
              <a:t> </a:t>
            </a:r>
            <a:r>
              <a:rPr lang="en-GB" sz="2200" dirty="0"/>
              <a:t>strong signal attenuation for measurement extraction. </a:t>
            </a:r>
          </a:p>
          <a:p>
            <a:r>
              <a:rPr lang="en-GB" sz="2200" dirty="0"/>
              <a:t>Disadvantage: it can be applied easily only to some anatomical regions, e.g., finger or ear lobe; not straightforward to miniaturize. </a:t>
            </a:r>
          </a:p>
        </p:txBody>
      </p:sp>
      <p:pic>
        <p:nvPicPr>
          <p:cNvPr id="4" name="Immagine 3"/>
          <p:cNvPicPr>
            <a:picLocks noChangeAspect="1"/>
          </p:cNvPicPr>
          <p:nvPr/>
        </p:nvPicPr>
        <p:blipFill rotWithShape="1">
          <a:blip r:embed="rId2" cstate="print">
            <a:extLst>
              <a:ext uri="{28A0092B-C50C-407E-A947-70E740481C1C}">
                <a14:useLocalDpi xmlns:a14="http://schemas.microsoft.com/office/drawing/2010/main" val="0"/>
              </a:ext>
            </a:extLst>
          </a:blip>
          <a:srcRect l="909" t="25744" r="58159" b="22193"/>
          <a:stretch/>
        </p:blipFill>
        <p:spPr>
          <a:xfrm>
            <a:off x="10017908" y="2772137"/>
            <a:ext cx="1615812" cy="1156063"/>
          </a:xfrm>
          <a:prstGeom prst="rect">
            <a:avLst/>
          </a:prstGeom>
        </p:spPr>
      </p:pic>
      <p:pic>
        <p:nvPicPr>
          <p:cNvPr id="5" name="Immagine 4"/>
          <p:cNvPicPr>
            <a:picLocks noChangeAspect="1"/>
          </p:cNvPicPr>
          <p:nvPr/>
        </p:nvPicPr>
        <p:blipFill rotWithShape="1">
          <a:blip r:embed="rId3" cstate="print">
            <a:extLst>
              <a:ext uri="{28A0092B-C50C-407E-A947-70E740481C1C}">
                <a14:useLocalDpi xmlns:a14="http://schemas.microsoft.com/office/drawing/2010/main" val="0"/>
              </a:ext>
            </a:extLst>
          </a:blip>
          <a:srcRect l="48625" t="25744" r="-909" b="22193"/>
          <a:stretch/>
        </p:blipFill>
        <p:spPr>
          <a:xfrm>
            <a:off x="9855143" y="1711424"/>
            <a:ext cx="1941343" cy="1087398"/>
          </a:xfrm>
          <a:prstGeom prst="rect">
            <a:avLst/>
          </a:prstGeom>
        </p:spPr>
      </p:pic>
      <p:sp>
        <p:nvSpPr>
          <p:cNvPr id="6" name="CasellaDiTesto 5"/>
          <p:cNvSpPr txBox="1"/>
          <p:nvPr/>
        </p:nvSpPr>
        <p:spPr>
          <a:xfrm>
            <a:off x="9493970" y="1090834"/>
            <a:ext cx="2754086" cy="646331"/>
          </a:xfrm>
          <a:prstGeom prst="rect">
            <a:avLst/>
          </a:prstGeom>
          <a:noFill/>
        </p:spPr>
        <p:txBody>
          <a:bodyPr wrap="square" rtlCol="0">
            <a:spAutoFit/>
          </a:bodyPr>
          <a:lstStyle/>
          <a:p>
            <a:pPr algn="ctr"/>
            <a:r>
              <a:rPr lang="it-IT" dirty="0" err="1">
                <a:latin typeface="Palatino Linotype" panose="02040502050505030304" pitchFamily="18" charset="0"/>
              </a:rPr>
              <a:t>Portable</a:t>
            </a:r>
            <a:r>
              <a:rPr lang="it-IT" dirty="0">
                <a:latin typeface="Palatino Linotype" panose="02040502050505030304" pitchFamily="18" charset="0"/>
              </a:rPr>
              <a:t> </a:t>
            </a:r>
            <a:r>
              <a:rPr lang="it-IT" dirty="0" err="1">
                <a:latin typeface="Palatino Linotype" panose="02040502050505030304" pitchFamily="18" charset="0"/>
              </a:rPr>
              <a:t>pulseoximeter</a:t>
            </a:r>
            <a:endParaRPr lang="it-IT" dirty="0">
              <a:latin typeface="Palatino Linotype" panose="02040502050505030304" pitchFamily="18" charset="0"/>
            </a:endParaRPr>
          </a:p>
          <a:p>
            <a:pPr algn="ctr"/>
            <a:r>
              <a:rPr lang="it-IT" dirty="0">
                <a:latin typeface="Palatino Linotype" panose="02040502050505030304" pitchFamily="18" charset="0"/>
              </a:rPr>
              <a:t>(</a:t>
            </a:r>
            <a:r>
              <a:rPr lang="it-IT" dirty="0" err="1">
                <a:latin typeface="Palatino Linotype" panose="02040502050505030304" pitchFamily="18" charset="0"/>
              </a:rPr>
              <a:t>through-beam</a:t>
            </a:r>
            <a:r>
              <a:rPr lang="it-IT" dirty="0">
                <a:latin typeface="Palatino Linotype" panose="02040502050505030304" pitchFamily="18" charset="0"/>
              </a:rPr>
              <a:t>)</a:t>
            </a:r>
            <a:endParaRPr lang="en-GB" dirty="0">
              <a:latin typeface="Palatino Linotype" panose="02040502050505030304" pitchFamily="18" charset="0"/>
            </a:endParaRPr>
          </a:p>
        </p:txBody>
      </p:sp>
      <p:sp>
        <p:nvSpPr>
          <p:cNvPr id="7" name="CasellaDiTesto 6"/>
          <p:cNvSpPr txBox="1"/>
          <p:nvPr/>
        </p:nvSpPr>
        <p:spPr>
          <a:xfrm>
            <a:off x="68180" y="4049291"/>
            <a:ext cx="2754086" cy="646331"/>
          </a:xfrm>
          <a:prstGeom prst="rect">
            <a:avLst/>
          </a:prstGeom>
          <a:noFill/>
        </p:spPr>
        <p:txBody>
          <a:bodyPr wrap="square" rtlCol="0">
            <a:spAutoFit/>
          </a:bodyPr>
          <a:lstStyle/>
          <a:p>
            <a:pPr algn="ctr"/>
            <a:r>
              <a:rPr lang="it-IT" dirty="0" err="1">
                <a:latin typeface="Palatino Linotype" panose="02040502050505030304" pitchFamily="18" charset="0"/>
              </a:rPr>
              <a:t>Wearable</a:t>
            </a:r>
            <a:r>
              <a:rPr lang="it-IT" dirty="0">
                <a:latin typeface="Palatino Linotype" panose="02040502050505030304" pitchFamily="18" charset="0"/>
              </a:rPr>
              <a:t> HR monitor</a:t>
            </a:r>
          </a:p>
          <a:p>
            <a:pPr algn="ctr"/>
            <a:r>
              <a:rPr lang="it-IT" dirty="0">
                <a:latin typeface="Palatino Linotype" panose="02040502050505030304" pitchFamily="18" charset="0"/>
              </a:rPr>
              <a:t>(diffuse-</a:t>
            </a:r>
            <a:r>
              <a:rPr lang="it-IT" dirty="0" err="1">
                <a:latin typeface="Palatino Linotype" panose="02040502050505030304" pitchFamily="18" charset="0"/>
              </a:rPr>
              <a:t>reflective</a:t>
            </a:r>
            <a:r>
              <a:rPr lang="it-IT" dirty="0">
                <a:latin typeface="Palatino Linotype" panose="02040502050505030304" pitchFamily="18" charset="0"/>
              </a:rPr>
              <a:t>)</a:t>
            </a:r>
            <a:endParaRPr lang="en-GB" dirty="0">
              <a:latin typeface="Palatino Linotype" panose="02040502050505030304" pitchFamily="18" charset="0"/>
            </a:endParaRPr>
          </a:p>
        </p:txBody>
      </p:sp>
      <p:pic>
        <p:nvPicPr>
          <p:cNvPr id="9" name="Immagine 8"/>
          <p:cNvPicPr>
            <a:picLocks noChangeAspect="1"/>
          </p:cNvPicPr>
          <p:nvPr/>
        </p:nvPicPr>
        <p:blipFill rotWithShape="1">
          <a:blip r:embed="rId4">
            <a:extLst>
              <a:ext uri="{28A0092B-C50C-407E-A947-70E740481C1C}">
                <a14:useLocalDpi xmlns:a14="http://schemas.microsoft.com/office/drawing/2010/main" val="0"/>
              </a:ext>
            </a:extLst>
          </a:blip>
          <a:srcRect l="23396" r="39480"/>
          <a:stretch/>
        </p:blipFill>
        <p:spPr>
          <a:xfrm>
            <a:off x="419788" y="4767419"/>
            <a:ext cx="2135777" cy="1457325"/>
          </a:xfrm>
          <a:prstGeom prst="rect">
            <a:avLst/>
          </a:prstGeom>
        </p:spPr>
      </p:pic>
      <p:sp>
        <p:nvSpPr>
          <p:cNvPr id="8" name="Segnaposto numero diapositiva 7"/>
          <p:cNvSpPr>
            <a:spLocks noGrp="1"/>
          </p:cNvSpPr>
          <p:nvPr>
            <p:ph type="sldNum" sz="quarter" idx="12"/>
          </p:nvPr>
        </p:nvSpPr>
        <p:spPr/>
        <p:txBody>
          <a:bodyPr/>
          <a:lstStyle/>
          <a:p>
            <a:fld id="{31DE2C5B-556E-47B8-A792-024C2FCA4ACC}" type="slidenum">
              <a:rPr lang="en-GB" smtClean="0"/>
              <a:t>28</a:t>
            </a:fld>
            <a:endParaRPr lang="en-GB" dirty="0"/>
          </a:p>
        </p:txBody>
      </p:sp>
      <p:sp>
        <p:nvSpPr>
          <p:cNvPr id="10" name="Segnaposto contenuto 2"/>
          <p:cNvSpPr txBox="1">
            <a:spLocks/>
          </p:cNvSpPr>
          <p:nvPr/>
        </p:nvSpPr>
        <p:spPr>
          <a:xfrm>
            <a:off x="2617160" y="3990492"/>
            <a:ext cx="9323251" cy="2903115"/>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200" b="1" dirty="0"/>
              <a:t>Diffuse-reflective </a:t>
            </a:r>
            <a:r>
              <a:rPr lang="en-GB" sz="2200" dirty="0"/>
              <a:t>sensors :</a:t>
            </a:r>
          </a:p>
          <a:p>
            <a:r>
              <a:rPr lang="en-GB" sz="2200" dirty="0"/>
              <a:t>Advantage: they can be used in nearly any region of the body; simple to miniaturize and to make wireless.</a:t>
            </a:r>
          </a:p>
          <a:p>
            <a:r>
              <a:rPr lang="en-GB" sz="2200" dirty="0"/>
              <a:t>Disadvantage: they are susceptible to motion artifacts; slight changes in the relative position of the optical components create noise </a:t>
            </a:r>
            <a:r>
              <a:rPr lang="en-GB" sz="2200" dirty="0">
                <a:sym typeface="Wingdings" panose="05000000000000000000" pitchFamily="2" charset="2"/>
              </a:rPr>
              <a:t> </a:t>
            </a:r>
            <a:r>
              <a:rPr lang="en-GB" sz="2200" dirty="0"/>
              <a:t>Filtering algorithms and systematic compensating approaches that exploit accelerometers as motion sensors are used to mitigate motion artifacts.</a:t>
            </a:r>
          </a:p>
        </p:txBody>
      </p:sp>
    </p:spTree>
    <p:extLst>
      <p:ext uri="{BB962C8B-B14F-4D97-AF65-F5344CB8AC3E}">
        <p14:creationId xmlns:p14="http://schemas.microsoft.com/office/powerpoint/2010/main" val="375265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Optical HR </a:t>
            </a:r>
            <a:r>
              <a:rPr lang="it-IT" dirty="0" err="1"/>
              <a:t>sensor</a:t>
            </a:r>
            <a:r>
              <a:rPr lang="it-IT" dirty="0"/>
              <a:t>: </a:t>
            </a:r>
            <a:r>
              <a:rPr lang="en-GB" dirty="0" err="1"/>
              <a:t>Photoplethysmography</a:t>
            </a:r>
            <a:endParaRPr lang="en-GB" dirty="0"/>
          </a:p>
        </p:txBody>
      </p:sp>
      <p:sp>
        <p:nvSpPr>
          <p:cNvPr id="3" name="Rettangolo 2"/>
          <p:cNvSpPr/>
          <p:nvPr/>
        </p:nvSpPr>
        <p:spPr>
          <a:xfrm>
            <a:off x="428172" y="1484983"/>
            <a:ext cx="7669810" cy="4022640"/>
          </a:xfrm>
          <a:prstGeom prst="rect">
            <a:avLst/>
          </a:prstGeom>
        </p:spPr>
        <p:txBody>
          <a:bodyPr wrap="square">
            <a:spAutoFit/>
          </a:bodyPr>
          <a:lstStyle/>
          <a:p>
            <a:pPr marL="342900" indent="-342900">
              <a:lnSpc>
                <a:spcPct val="80000"/>
              </a:lnSpc>
              <a:spcBef>
                <a:spcPts val="1000"/>
              </a:spcBef>
              <a:buClr>
                <a:srgbClr val="00B050"/>
              </a:buClr>
              <a:buFont typeface="Wingdings" panose="05000000000000000000" pitchFamily="2" charset="2"/>
              <a:buChar char="Ø"/>
            </a:pPr>
            <a:r>
              <a:rPr lang="en-US" sz="2400" dirty="0">
                <a:latin typeface="Palatino Linotype" panose="02040502050505030304" pitchFamily="18" charset="0"/>
              </a:rPr>
              <a:t>Optical HR sensors integrated in commercial wearable devices (e.g., smartwatches) are diffuse-reflective sensors that use the photoplethysmography technique.</a:t>
            </a:r>
          </a:p>
          <a:p>
            <a:pPr marL="342900" indent="-342900">
              <a:lnSpc>
                <a:spcPct val="80000"/>
              </a:lnSpc>
              <a:spcBef>
                <a:spcPts val="1000"/>
              </a:spcBef>
              <a:buClr>
                <a:srgbClr val="00B050"/>
              </a:buClr>
              <a:buFont typeface="Wingdings" panose="05000000000000000000" pitchFamily="2" charset="2"/>
              <a:buChar char="Ø"/>
            </a:pPr>
            <a:r>
              <a:rPr lang="en-US" sz="2400" b="1" dirty="0" err="1">
                <a:latin typeface="Palatino Linotype" panose="02040502050505030304" pitchFamily="18" charset="0"/>
              </a:rPr>
              <a:t>Photoplethysmography</a:t>
            </a:r>
            <a:r>
              <a:rPr lang="en-US" sz="2400" b="1" dirty="0">
                <a:latin typeface="Palatino Linotype" panose="02040502050505030304" pitchFamily="18" charset="0"/>
              </a:rPr>
              <a:t> (PPG) </a:t>
            </a:r>
            <a:r>
              <a:rPr lang="en-US" sz="2400" dirty="0">
                <a:latin typeface="Palatino Linotype" panose="02040502050505030304" pitchFamily="18" charset="0"/>
              </a:rPr>
              <a:t>utilizes a light source and a photodetector to measure the properties of blood circulation. </a:t>
            </a:r>
          </a:p>
          <a:p>
            <a:pPr marL="342900" indent="-342900">
              <a:lnSpc>
                <a:spcPct val="80000"/>
              </a:lnSpc>
              <a:spcBef>
                <a:spcPts val="1000"/>
              </a:spcBef>
              <a:buClr>
                <a:srgbClr val="00B050"/>
              </a:buClr>
              <a:buFont typeface="Wingdings" panose="05000000000000000000" pitchFamily="2" charset="2"/>
              <a:buChar char="Ø"/>
            </a:pPr>
            <a:r>
              <a:rPr lang="en-US" sz="2400" dirty="0">
                <a:latin typeface="Palatino Linotype" panose="02040502050505030304" pitchFamily="18" charset="0"/>
              </a:rPr>
              <a:t>The light source emits light to a tissue and the photodetector measures the intensity of reflected light from the tissue. </a:t>
            </a:r>
          </a:p>
          <a:p>
            <a:pPr marL="342900" indent="-342900">
              <a:lnSpc>
                <a:spcPct val="80000"/>
              </a:lnSpc>
              <a:spcBef>
                <a:spcPts val="1000"/>
              </a:spcBef>
              <a:buClr>
                <a:srgbClr val="00B050"/>
              </a:buClr>
              <a:buFont typeface="Wingdings" panose="05000000000000000000" pitchFamily="2" charset="2"/>
              <a:buChar char="Ø"/>
            </a:pPr>
            <a:r>
              <a:rPr lang="en-US" sz="2400" dirty="0">
                <a:latin typeface="Palatino Linotype" panose="02040502050505030304" pitchFamily="18" charset="0"/>
              </a:rPr>
              <a:t>The </a:t>
            </a:r>
            <a:r>
              <a:rPr lang="en-US" sz="2400" b="1" dirty="0">
                <a:latin typeface="Palatino Linotype" panose="02040502050505030304" pitchFamily="18" charset="0"/>
              </a:rPr>
              <a:t>hemoglobin</a:t>
            </a:r>
            <a:r>
              <a:rPr lang="en-US" sz="2400" dirty="0">
                <a:latin typeface="Palatino Linotype" panose="02040502050505030304" pitchFamily="18" charset="0"/>
              </a:rPr>
              <a:t> contained in red blood cells absorbs light. </a:t>
            </a:r>
            <a:endParaRPr lang="en-GB" sz="2400" dirty="0">
              <a:latin typeface="Palatino Linotype" panose="02040502050505030304" pitchFamily="18" charset="0"/>
              <a:sym typeface="Wingdings" panose="05000000000000000000" pitchFamily="2" charset="2"/>
            </a:endParaRPr>
          </a:p>
        </p:txBody>
      </p:sp>
      <p:pic>
        <p:nvPicPr>
          <p:cNvPr id="6" name="Immagine 5"/>
          <p:cNvPicPr>
            <a:picLocks noChangeAspect="1"/>
          </p:cNvPicPr>
          <p:nvPr/>
        </p:nvPicPr>
        <p:blipFill rotWithShape="1">
          <a:blip r:embed="rId2">
            <a:extLst>
              <a:ext uri="{28A0092B-C50C-407E-A947-70E740481C1C}">
                <a14:useLocalDpi xmlns:a14="http://schemas.microsoft.com/office/drawing/2010/main" val="0"/>
              </a:ext>
            </a:extLst>
          </a:blip>
          <a:srcRect l="23396" r="39480"/>
          <a:stretch/>
        </p:blipFill>
        <p:spPr>
          <a:xfrm>
            <a:off x="8497369" y="2479459"/>
            <a:ext cx="2980462" cy="2033687"/>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29</a:t>
            </a:fld>
            <a:endParaRPr lang="en-GB"/>
          </a:p>
        </p:txBody>
      </p:sp>
    </p:spTree>
    <p:extLst>
      <p:ext uri="{BB962C8B-B14F-4D97-AF65-F5344CB8AC3E}">
        <p14:creationId xmlns:p14="http://schemas.microsoft.com/office/powerpoint/2010/main" val="1649974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431439-BC89-1988-C2C1-B1C6DE63ED5D}"/>
              </a:ext>
            </a:extLst>
          </p:cNvPr>
          <p:cNvSpPr>
            <a:spLocks noGrp="1"/>
          </p:cNvSpPr>
          <p:nvPr>
            <p:ph type="title"/>
          </p:nvPr>
        </p:nvSpPr>
        <p:spPr/>
        <p:txBody>
          <a:bodyPr/>
          <a:lstStyle/>
          <a:p>
            <a:r>
              <a:rPr lang="it-IT" dirty="0"/>
              <a:t>Agenda</a:t>
            </a:r>
          </a:p>
        </p:txBody>
      </p:sp>
      <p:sp>
        <p:nvSpPr>
          <p:cNvPr id="3" name="Segnaposto contenuto 2">
            <a:extLst>
              <a:ext uri="{FF2B5EF4-FFF2-40B4-BE49-F238E27FC236}">
                <a16:creationId xmlns:a16="http://schemas.microsoft.com/office/drawing/2014/main" id="{6F74076E-D502-4DCB-5432-92C8CB676E64}"/>
              </a:ext>
            </a:extLst>
          </p:cNvPr>
          <p:cNvSpPr>
            <a:spLocks noGrp="1"/>
          </p:cNvSpPr>
          <p:nvPr>
            <p:ph idx="1"/>
          </p:nvPr>
        </p:nvSpPr>
        <p:spPr>
          <a:xfrm>
            <a:off x="428172" y="1361167"/>
            <a:ext cx="11368314" cy="5263920"/>
          </a:xfrm>
        </p:spPr>
        <p:txBody>
          <a:bodyPr>
            <a:normAutofit lnSpcReduction="10000"/>
          </a:bodyPr>
          <a:lstStyle/>
          <a:p>
            <a:r>
              <a:rPr lang="en-GB" dirty="0"/>
              <a:t>Definition of sensors and wearable devices</a:t>
            </a:r>
          </a:p>
          <a:p>
            <a:r>
              <a:rPr lang="en-GB" dirty="0"/>
              <a:t>Different types of sensors used in wearable devices based on the sensing technique:</a:t>
            </a:r>
          </a:p>
          <a:p>
            <a:pPr lvl="1">
              <a:lnSpc>
                <a:spcPct val="100000"/>
              </a:lnSpc>
            </a:pPr>
            <a:r>
              <a:rPr lang="en-GB" sz="2200" dirty="0"/>
              <a:t>Mechanical sensors</a:t>
            </a:r>
          </a:p>
          <a:p>
            <a:pPr lvl="1">
              <a:lnSpc>
                <a:spcPct val="100000"/>
              </a:lnSpc>
            </a:pPr>
            <a:r>
              <a:rPr lang="en-GB" sz="2200" dirty="0"/>
              <a:t>Electrical sensors</a:t>
            </a:r>
          </a:p>
          <a:p>
            <a:pPr lvl="1">
              <a:lnSpc>
                <a:spcPct val="100000"/>
              </a:lnSpc>
            </a:pPr>
            <a:r>
              <a:rPr lang="en-GB" sz="2200" dirty="0"/>
              <a:t>Optical sensors</a:t>
            </a:r>
          </a:p>
          <a:p>
            <a:pPr lvl="1">
              <a:lnSpc>
                <a:spcPct val="100000"/>
              </a:lnSpc>
            </a:pPr>
            <a:r>
              <a:rPr lang="en-GB" sz="2200" dirty="0">
                <a:solidFill>
                  <a:schemeClr val="bg2"/>
                </a:solidFill>
              </a:rPr>
              <a:t>Chemical sensors</a:t>
            </a:r>
          </a:p>
          <a:p>
            <a:r>
              <a:rPr lang="en-GB" dirty="0">
                <a:solidFill>
                  <a:schemeClr val="bg2"/>
                </a:solidFill>
              </a:rPr>
              <a:t> Sensor characteristics</a:t>
            </a:r>
          </a:p>
          <a:p>
            <a:pPr lvl="1"/>
            <a:r>
              <a:rPr lang="en-GB" sz="2200" dirty="0">
                <a:solidFill>
                  <a:schemeClr val="bg2"/>
                </a:solidFill>
              </a:rPr>
              <a:t>Systematic characteristics</a:t>
            </a:r>
          </a:p>
          <a:p>
            <a:pPr lvl="1"/>
            <a:r>
              <a:rPr lang="en-GB" sz="2200" dirty="0">
                <a:solidFill>
                  <a:schemeClr val="bg2"/>
                </a:solidFill>
              </a:rPr>
              <a:t>Statistical characteristics</a:t>
            </a:r>
          </a:p>
          <a:p>
            <a:pPr lvl="1"/>
            <a:r>
              <a:rPr lang="en-GB" sz="2200" dirty="0">
                <a:solidFill>
                  <a:schemeClr val="bg2"/>
                </a:solidFill>
              </a:rPr>
              <a:t>Dynamic characteristics</a:t>
            </a:r>
          </a:p>
          <a:p>
            <a:r>
              <a:rPr lang="en-GB" dirty="0">
                <a:solidFill>
                  <a:schemeClr val="bg2"/>
                </a:solidFill>
              </a:rPr>
              <a:t>Embedded processing unit</a:t>
            </a:r>
          </a:p>
          <a:p>
            <a:pPr lvl="1"/>
            <a:r>
              <a:rPr lang="en-GB" sz="2200" dirty="0">
                <a:solidFill>
                  <a:schemeClr val="bg2"/>
                </a:solidFill>
              </a:rPr>
              <a:t>Signal processing</a:t>
            </a:r>
          </a:p>
          <a:p>
            <a:pPr lvl="1"/>
            <a:r>
              <a:rPr lang="en-GB" sz="2200" dirty="0">
                <a:solidFill>
                  <a:schemeClr val="bg2"/>
                </a:solidFill>
              </a:rPr>
              <a:t>Communication systems</a:t>
            </a:r>
          </a:p>
          <a:p>
            <a:endParaRPr lang="it-IT" dirty="0"/>
          </a:p>
        </p:txBody>
      </p:sp>
      <p:sp>
        <p:nvSpPr>
          <p:cNvPr id="4" name="Segnaposto numero diapositiva 3">
            <a:extLst>
              <a:ext uri="{FF2B5EF4-FFF2-40B4-BE49-F238E27FC236}">
                <a16:creationId xmlns:a16="http://schemas.microsoft.com/office/drawing/2014/main" id="{9FFE1D48-A695-0F24-FC1E-FE428DD5AE6C}"/>
              </a:ext>
            </a:extLst>
          </p:cNvPr>
          <p:cNvSpPr>
            <a:spLocks noGrp="1"/>
          </p:cNvSpPr>
          <p:nvPr>
            <p:ph type="sldNum" sz="quarter" idx="12"/>
          </p:nvPr>
        </p:nvSpPr>
        <p:spPr/>
        <p:txBody>
          <a:bodyPr/>
          <a:lstStyle/>
          <a:p>
            <a:fld id="{31DE2C5B-556E-47B8-A792-024C2FCA4ACC}" type="slidenum">
              <a:rPr lang="en-GB" smtClean="0"/>
              <a:t>3</a:t>
            </a:fld>
            <a:endParaRPr lang="en-GB"/>
          </a:p>
        </p:txBody>
      </p:sp>
      <p:sp>
        <p:nvSpPr>
          <p:cNvPr id="5" name="Right Brace 4">
            <a:extLst>
              <a:ext uri="{FF2B5EF4-FFF2-40B4-BE49-F238E27FC236}">
                <a16:creationId xmlns:a16="http://schemas.microsoft.com/office/drawing/2014/main" id="{1BAD1430-34E7-B7AC-5AAD-1B147FBE7017}"/>
              </a:ext>
            </a:extLst>
          </p:cNvPr>
          <p:cNvSpPr/>
          <p:nvPr/>
        </p:nvSpPr>
        <p:spPr>
          <a:xfrm>
            <a:off x="10731500" y="1463565"/>
            <a:ext cx="457200" cy="2067831"/>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7AB05259-6C65-81F1-57D6-AD52B3C98B2B}"/>
              </a:ext>
            </a:extLst>
          </p:cNvPr>
          <p:cNvSpPr/>
          <p:nvPr/>
        </p:nvSpPr>
        <p:spPr>
          <a:xfrm>
            <a:off x="10731500" y="3559957"/>
            <a:ext cx="457200" cy="2767832"/>
          </a:xfrm>
          <a:prstGeom prst="rightBrace">
            <a:avLst/>
          </a:prstGeom>
          <a:ln w="38100">
            <a:solidFill>
              <a:schemeClr val="bg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2"/>
              </a:solidFill>
            </a:endParaRPr>
          </a:p>
        </p:txBody>
      </p:sp>
      <p:sp>
        <p:nvSpPr>
          <p:cNvPr id="7" name="Segnaposto contenuto 2">
            <a:extLst>
              <a:ext uri="{FF2B5EF4-FFF2-40B4-BE49-F238E27FC236}">
                <a16:creationId xmlns:a16="http://schemas.microsoft.com/office/drawing/2014/main" id="{542A53E1-A7EA-29C1-9541-5B082D875B44}"/>
              </a:ext>
            </a:extLst>
          </p:cNvPr>
          <p:cNvSpPr txBox="1">
            <a:spLocks/>
          </p:cNvSpPr>
          <p:nvPr/>
        </p:nvSpPr>
        <p:spPr>
          <a:xfrm>
            <a:off x="11042374" y="2178078"/>
            <a:ext cx="1268106" cy="593529"/>
          </a:xfrm>
          <a:prstGeom prst="rect">
            <a:avLst/>
          </a:prstGeom>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t>Part 1</a:t>
            </a:r>
            <a:endParaRPr lang="it-IT" b="1" dirty="0"/>
          </a:p>
        </p:txBody>
      </p:sp>
      <p:sp>
        <p:nvSpPr>
          <p:cNvPr id="8" name="Segnaposto contenuto 2">
            <a:extLst>
              <a:ext uri="{FF2B5EF4-FFF2-40B4-BE49-F238E27FC236}">
                <a16:creationId xmlns:a16="http://schemas.microsoft.com/office/drawing/2014/main" id="{E7A72DE1-8885-04FD-83C8-1F22626EFDB1}"/>
              </a:ext>
            </a:extLst>
          </p:cNvPr>
          <p:cNvSpPr txBox="1">
            <a:spLocks/>
          </p:cNvSpPr>
          <p:nvPr/>
        </p:nvSpPr>
        <p:spPr>
          <a:xfrm>
            <a:off x="11042374" y="4584909"/>
            <a:ext cx="1268106" cy="593529"/>
          </a:xfrm>
          <a:prstGeom prst="rect">
            <a:avLst/>
          </a:prstGeom>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solidFill>
                  <a:schemeClr val="bg2"/>
                </a:solidFill>
              </a:rPr>
              <a:t>Part 2</a:t>
            </a:r>
            <a:endParaRPr lang="it-IT" b="1" dirty="0">
              <a:solidFill>
                <a:schemeClr val="bg2"/>
              </a:solidFill>
            </a:endParaRPr>
          </a:p>
        </p:txBody>
      </p:sp>
    </p:spTree>
    <p:extLst>
      <p:ext uri="{BB962C8B-B14F-4D97-AF65-F5344CB8AC3E}">
        <p14:creationId xmlns:p14="http://schemas.microsoft.com/office/powerpoint/2010/main" val="3041571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Optical HR </a:t>
            </a:r>
            <a:r>
              <a:rPr lang="it-IT" dirty="0" err="1"/>
              <a:t>sensor</a:t>
            </a:r>
            <a:r>
              <a:rPr lang="it-IT" dirty="0"/>
              <a:t>: </a:t>
            </a:r>
            <a:r>
              <a:rPr lang="en-GB" dirty="0" err="1"/>
              <a:t>Photoplethysmography</a:t>
            </a:r>
            <a:endParaRPr lang="en-GB" dirty="0"/>
          </a:p>
        </p:txBody>
      </p:sp>
      <p:sp>
        <p:nvSpPr>
          <p:cNvPr id="3" name="Rettangolo 2"/>
          <p:cNvSpPr/>
          <p:nvPr/>
        </p:nvSpPr>
        <p:spPr>
          <a:xfrm>
            <a:off x="428172" y="1484983"/>
            <a:ext cx="7265851" cy="4917115"/>
          </a:xfrm>
          <a:prstGeom prst="rect">
            <a:avLst/>
          </a:prstGeom>
        </p:spPr>
        <p:txBody>
          <a:bodyPr wrap="square">
            <a:spAutoFit/>
          </a:bodyPr>
          <a:lstStyle/>
          <a:p>
            <a:pPr marL="342900" indent="-342900">
              <a:lnSpc>
                <a:spcPct val="80000"/>
              </a:lnSpc>
              <a:spcBef>
                <a:spcPts val="1000"/>
              </a:spcBef>
              <a:buClr>
                <a:srgbClr val="00B050"/>
              </a:buClr>
              <a:buFont typeface="Wingdings" panose="05000000000000000000" pitchFamily="2" charset="2"/>
              <a:buChar char="Ø"/>
            </a:pPr>
            <a:r>
              <a:rPr lang="en-US" sz="2400" dirty="0">
                <a:latin typeface="Palatino Linotype" panose="02040502050505030304" pitchFamily="18" charset="0"/>
              </a:rPr>
              <a:t>The intensity of absorbed light depends on the light wavelength and the oxygenation of hemoglobin.</a:t>
            </a:r>
          </a:p>
          <a:p>
            <a:pPr marL="342900" indent="-342900">
              <a:lnSpc>
                <a:spcPct val="80000"/>
              </a:lnSpc>
              <a:spcBef>
                <a:spcPts val="1000"/>
              </a:spcBef>
              <a:buClr>
                <a:srgbClr val="00B050"/>
              </a:buClr>
              <a:buFont typeface="Wingdings" panose="05000000000000000000" pitchFamily="2" charset="2"/>
              <a:buChar char="Ø"/>
            </a:pPr>
            <a:r>
              <a:rPr lang="en-US" sz="2400" b="1" dirty="0">
                <a:latin typeface="Palatino Linotype" panose="02040502050505030304" pitchFamily="18" charset="0"/>
              </a:rPr>
              <a:t>At red wavelength</a:t>
            </a:r>
            <a:r>
              <a:rPr lang="en-US" sz="2400" dirty="0">
                <a:latin typeface="Palatino Linotype" panose="02040502050505030304" pitchFamily="18" charset="0"/>
              </a:rPr>
              <a:t>: deoxygenated hemoglobin (</a:t>
            </a:r>
            <a:r>
              <a:rPr lang="en-US" sz="2400" dirty="0" err="1">
                <a:latin typeface="Palatino Linotype" panose="02040502050505030304" pitchFamily="18" charset="0"/>
              </a:rPr>
              <a:t>HbR</a:t>
            </a:r>
            <a:r>
              <a:rPr lang="en-US" sz="2400" dirty="0">
                <a:latin typeface="Palatino Linotype" panose="02040502050505030304" pitchFamily="18" charset="0"/>
              </a:rPr>
              <a:t>) absorbs more light that oxygenated hemoglobin (</a:t>
            </a:r>
            <a:r>
              <a:rPr lang="en-US" sz="2400" dirty="0" err="1">
                <a:latin typeface="Palatino Linotype" panose="02040502050505030304" pitchFamily="18" charset="0"/>
              </a:rPr>
              <a:t>HbO</a:t>
            </a:r>
            <a:r>
              <a:rPr lang="en-US" sz="2400" dirty="0">
                <a:latin typeface="Palatino Linotype" panose="02040502050505030304" pitchFamily="18" charset="0"/>
              </a:rPr>
              <a:t>) </a:t>
            </a:r>
            <a:r>
              <a:rPr lang="en-US" sz="2400" dirty="0">
                <a:latin typeface="Palatino Linotype" panose="02040502050505030304" pitchFamily="18" charset="0"/>
                <a:sym typeface="Wingdings" panose="05000000000000000000" pitchFamily="2" charset="2"/>
              </a:rPr>
              <a:t> red and infra-red lights are used in </a:t>
            </a:r>
            <a:r>
              <a:rPr lang="en-US" sz="2400" dirty="0" err="1">
                <a:latin typeface="Palatino Linotype" panose="02040502050505030304" pitchFamily="18" charset="0"/>
                <a:sym typeface="Wingdings" panose="05000000000000000000" pitchFamily="2" charset="2"/>
              </a:rPr>
              <a:t>pulseoxymeters</a:t>
            </a:r>
            <a:r>
              <a:rPr lang="en-US" sz="2400" dirty="0">
                <a:latin typeface="Palatino Linotype" panose="02040502050505030304" pitchFamily="18" charset="0"/>
                <a:sym typeface="Wingdings" panose="05000000000000000000" pitchFamily="2" charset="2"/>
              </a:rPr>
              <a:t> that exploit the difference in light absorption of oxygenated and deoxygenated hemoglobin to measure </a:t>
            </a:r>
            <a:r>
              <a:rPr lang="en-US" sz="2400" b="1" dirty="0">
                <a:latin typeface="Palatino Linotype" panose="02040502050505030304" pitchFamily="18" charset="0"/>
                <a:sym typeface="Wingdings" panose="05000000000000000000" pitchFamily="2" charset="2"/>
              </a:rPr>
              <a:t>peripheral oxygen saturation</a:t>
            </a:r>
            <a:r>
              <a:rPr lang="en-US" sz="2400" dirty="0">
                <a:latin typeface="Palatino Linotype" panose="02040502050505030304" pitchFamily="18" charset="0"/>
                <a:sym typeface="Wingdings" panose="05000000000000000000" pitchFamily="2" charset="2"/>
              </a:rPr>
              <a:t>.</a:t>
            </a:r>
          </a:p>
          <a:p>
            <a:pPr marL="342900" indent="-342900">
              <a:lnSpc>
                <a:spcPct val="80000"/>
              </a:lnSpc>
              <a:spcBef>
                <a:spcPts val="1000"/>
              </a:spcBef>
              <a:buClr>
                <a:srgbClr val="00B050"/>
              </a:buClr>
              <a:buFont typeface="Wingdings" panose="05000000000000000000" pitchFamily="2" charset="2"/>
              <a:buChar char="Ø"/>
            </a:pPr>
            <a:r>
              <a:rPr lang="en-US" sz="2400" dirty="0">
                <a:latin typeface="Palatino Linotype" panose="02040502050505030304" pitchFamily="18" charset="0"/>
              </a:rPr>
              <a:t>Most common optical HR sensors use a green light emitting diode (LED) as light source.</a:t>
            </a:r>
          </a:p>
          <a:p>
            <a:pPr marL="342900" indent="-342900">
              <a:lnSpc>
                <a:spcPct val="80000"/>
              </a:lnSpc>
              <a:spcBef>
                <a:spcPts val="1000"/>
              </a:spcBef>
              <a:buClr>
                <a:srgbClr val="00B050"/>
              </a:buClr>
              <a:buFont typeface="Wingdings" panose="05000000000000000000" pitchFamily="2" charset="2"/>
              <a:buChar char="Ø"/>
            </a:pPr>
            <a:r>
              <a:rPr lang="en-US" sz="2400" b="1" dirty="0">
                <a:latin typeface="Palatino Linotype" panose="02040502050505030304" pitchFamily="18" charset="0"/>
              </a:rPr>
              <a:t>At the wavelength of green light</a:t>
            </a:r>
            <a:r>
              <a:rPr lang="en-US" sz="2400" dirty="0">
                <a:latin typeface="Palatino Linotype" panose="02040502050505030304" pitchFamily="18" charset="0"/>
              </a:rPr>
              <a:t>: the intensity of light absorbed by oxygenated and deoxygenated hemoglobin is roughly the same</a:t>
            </a:r>
            <a:r>
              <a:rPr lang="en-GB" sz="2400" dirty="0">
                <a:latin typeface="Palatino Linotype" panose="02040502050505030304" pitchFamily="18" charset="0"/>
              </a:rPr>
              <a:t>. </a:t>
            </a:r>
            <a:endParaRPr lang="en-GB" sz="2400" dirty="0">
              <a:latin typeface="Palatino Linotype" panose="02040502050505030304" pitchFamily="18" charset="0"/>
              <a:sym typeface="Wingdings" panose="05000000000000000000" pitchFamily="2" charset="2"/>
            </a:endParaRP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0350" y="2249588"/>
            <a:ext cx="3965394" cy="2925061"/>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30</a:t>
            </a:fld>
            <a:endParaRPr lang="en-GB"/>
          </a:p>
        </p:txBody>
      </p:sp>
      <p:sp>
        <p:nvSpPr>
          <p:cNvPr id="6" name="Oval 5">
            <a:extLst>
              <a:ext uri="{FF2B5EF4-FFF2-40B4-BE49-F238E27FC236}">
                <a16:creationId xmlns:a16="http://schemas.microsoft.com/office/drawing/2014/main" id="{A1967830-E0C2-BBFD-0ED6-ACC8EE8ABC37}"/>
              </a:ext>
            </a:extLst>
          </p:cNvPr>
          <p:cNvSpPr/>
          <p:nvPr/>
        </p:nvSpPr>
        <p:spPr>
          <a:xfrm>
            <a:off x="9064220" y="2771389"/>
            <a:ext cx="546185" cy="1172151"/>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C814079-86B1-1DC2-3335-1DB48ADDCFC2}"/>
              </a:ext>
            </a:extLst>
          </p:cNvPr>
          <p:cNvCxnSpPr>
            <a:endCxn id="6" idx="2"/>
          </p:cNvCxnSpPr>
          <p:nvPr/>
        </p:nvCxnSpPr>
        <p:spPr>
          <a:xfrm flipV="1">
            <a:off x="7622046" y="3357465"/>
            <a:ext cx="1442174" cy="205529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FCA9F0F-1547-36D5-ABC2-2A113D22EC63}"/>
              </a:ext>
            </a:extLst>
          </p:cNvPr>
          <p:cNvCxnSpPr>
            <a:cxnSpLocks/>
          </p:cNvCxnSpPr>
          <p:nvPr/>
        </p:nvCxnSpPr>
        <p:spPr>
          <a:xfrm>
            <a:off x="7431225" y="2927307"/>
            <a:ext cx="2603143" cy="126375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Oval 10">
            <a:extLst>
              <a:ext uri="{FF2B5EF4-FFF2-40B4-BE49-F238E27FC236}">
                <a16:creationId xmlns:a16="http://schemas.microsoft.com/office/drawing/2014/main" id="{0DF5F421-D39F-B3FD-07B9-71922BDDA4B7}"/>
              </a:ext>
            </a:extLst>
          </p:cNvPr>
          <p:cNvSpPr/>
          <p:nvPr/>
        </p:nvSpPr>
        <p:spPr>
          <a:xfrm>
            <a:off x="10034368" y="3604987"/>
            <a:ext cx="546185" cy="1172151"/>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89611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PPG </a:t>
            </a:r>
            <a:r>
              <a:rPr lang="it-IT" dirty="0" err="1"/>
              <a:t>signal</a:t>
            </a:r>
            <a:endParaRPr lang="en-GB" dirty="0"/>
          </a:p>
        </p:txBody>
      </p:sp>
      <p:sp>
        <p:nvSpPr>
          <p:cNvPr id="3" name="Segnaposto contenuto 2"/>
          <p:cNvSpPr>
            <a:spLocks noGrp="1"/>
          </p:cNvSpPr>
          <p:nvPr>
            <p:ph idx="1"/>
          </p:nvPr>
        </p:nvSpPr>
        <p:spPr>
          <a:xfrm>
            <a:off x="428172" y="1607127"/>
            <a:ext cx="7053283" cy="4989616"/>
          </a:xfrm>
        </p:spPr>
        <p:txBody>
          <a:bodyPr>
            <a:noAutofit/>
          </a:bodyPr>
          <a:lstStyle/>
          <a:p>
            <a:r>
              <a:rPr lang="en-GB" dirty="0"/>
              <a:t>The </a:t>
            </a:r>
            <a:r>
              <a:rPr lang="en-GB" b="1" dirty="0"/>
              <a:t>intensity of reflected light </a:t>
            </a:r>
            <a:r>
              <a:rPr lang="en-GB" dirty="0"/>
              <a:t>directly depends from the amount of </a:t>
            </a:r>
            <a:r>
              <a:rPr lang="en-GB" dirty="0" err="1"/>
              <a:t>hemoglobin</a:t>
            </a:r>
            <a:r>
              <a:rPr lang="en-GB" dirty="0"/>
              <a:t> present in blood vessels, which can be linked to </a:t>
            </a:r>
            <a:r>
              <a:rPr lang="en-GB" b="1" dirty="0"/>
              <a:t>blood volume</a:t>
            </a:r>
            <a:r>
              <a:rPr lang="en-GB" dirty="0"/>
              <a:t>. </a:t>
            </a:r>
          </a:p>
          <a:p>
            <a:pPr lvl="1"/>
            <a:r>
              <a:rPr lang="en-GB" dirty="0"/>
              <a:t>Large blood volume </a:t>
            </a:r>
            <a:r>
              <a:rPr lang="en-GB" dirty="0">
                <a:sym typeface="Wingdings" pitchFamily="2" charset="2"/>
              </a:rPr>
              <a:t></a:t>
            </a:r>
            <a:r>
              <a:rPr lang="en-GB" dirty="0"/>
              <a:t> more absorbed light </a:t>
            </a:r>
            <a:r>
              <a:rPr lang="en-GB" dirty="0">
                <a:sym typeface="Wingdings" pitchFamily="2" charset="2"/>
              </a:rPr>
              <a:t> </a:t>
            </a:r>
            <a:r>
              <a:rPr lang="en-GB" dirty="0"/>
              <a:t>small reflected light</a:t>
            </a:r>
          </a:p>
          <a:p>
            <a:pPr lvl="1"/>
            <a:endParaRPr lang="en-GB" dirty="0"/>
          </a:p>
          <a:p>
            <a:r>
              <a:rPr lang="en-GB" dirty="0"/>
              <a:t>The PPG signal, measured by the photodetector, represents light absorption. </a:t>
            </a:r>
          </a:p>
          <a:p>
            <a:r>
              <a:rPr lang="it-IT" dirty="0" err="1"/>
              <a:t>Variations</a:t>
            </a:r>
            <a:r>
              <a:rPr lang="it-IT" dirty="0"/>
              <a:t> in the </a:t>
            </a:r>
            <a:r>
              <a:rPr lang="it-IT" dirty="0" err="1"/>
              <a:t>intensity</a:t>
            </a:r>
            <a:r>
              <a:rPr lang="it-IT" dirty="0"/>
              <a:t> of light </a:t>
            </a:r>
            <a:r>
              <a:rPr lang="it-IT" dirty="0" err="1"/>
              <a:t>absorbed</a:t>
            </a:r>
            <a:r>
              <a:rPr lang="it-IT" dirty="0"/>
              <a:t> (or </a:t>
            </a:r>
            <a:r>
              <a:rPr lang="it-IT" dirty="0" err="1"/>
              <a:t>reflected</a:t>
            </a:r>
            <a:r>
              <a:rPr lang="it-IT" dirty="0"/>
              <a:t>) </a:t>
            </a:r>
            <a:r>
              <a:rPr lang="it-IT" dirty="0" err="1"/>
              <a:t>correspond</a:t>
            </a:r>
            <a:r>
              <a:rPr lang="it-IT" dirty="0"/>
              <a:t> to </a:t>
            </a:r>
            <a:r>
              <a:rPr lang="it-IT" dirty="0" err="1"/>
              <a:t>variations</a:t>
            </a:r>
            <a:r>
              <a:rPr lang="it-IT" dirty="0"/>
              <a:t> in </a:t>
            </a:r>
            <a:r>
              <a:rPr lang="it-IT" dirty="0" err="1"/>
              <a:t>blood</a:t>
            </a:r>
            <a:r>
              <a:rPr lang="it-IT" dirty="0"/>
              <a:t> volume. </a:t>
            </a:r>
            <a:endParaRPr lang="en-GB" dirty="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9387" y="1430755"/>
            <a:ext cx="4286250" cy="4286250"/>
          </a:xfrm>
          <a:prstGeom prst="rect">
            <a:avLst/>
          </a:prstGeom>
        </p:spPr>
      </p:pic>
      <p:sp>
        <p:nvSpPr>
          <p:cNvPr id="4" name="Segnaposto numero diapositiva 3"/>
          <p:cNvSpPr>
            <a:spLocks noGrp="1"/>
          </p:cNvSpPr>
          <p:nvPr>
            <p:ph type="sldNum" sz="quarter" idx="12"/>
          </p:nvPr>
        </p:nvSpPr>
        <p:spPr>
          <a:xfrm>
            <a:off x="8610600" y="6330949"/>
            <a:ext cx="3185886" cy="365125"/>
          </a:xfrm>
        </p:spPr>
        <p:txBody>
          <a:bodyPr/>
          <a:lstStyle/>
          <a:p>
            <a:fld id="{31DE2C5B-556E-47B8-A792-024C2FCA4ACC}" type="slidenum">
              <a:rPr lang="en-GB" smtClean="0"/>
              <a:t>31</a:t>
            </a:fld>
            <a:endParaRPr lang="en-GB"/>
          </a:p>
        </p:txBody>
      </p:sp>
    </p:spTree>
    <p:extLst>
      <p:ext uri="{BB962C8B-B14F-4D97-AF65-F5344CB8AC3E}">
        <p14:creationId xmlns:p14="http://schemas.microsoft.com/office/powerpoint/2010/main" val="1600570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PPG </a:t>
            </a:r>
            <a:r>
              <a:rPr lang="it-IT" dirty="0" err="1"/>
              <a:t>signal</a:t>
            </a:r>
            <a:endParaRPr lang="en-GB" dirty="0"/>
          </a:p>
        </p:txBody>
      </p:sp>
      <p:sp>
        <p:nvSpPr>
          <p:cNvPr id="3" name="Segnaposto contenuto 2"/>
          <p:cNvSpPr>
            <a:spLocks noGrp="1"/>
          </p:cNvSpPr>
          <p:nvPr>
            <p:ph idx="1"/>
          </p:nvPr>
        </p:nvSpPr>
        <p:spPr>
          <a:xfrm>
            <a:off x="476663" y="1392380"/>
            <a:ext cx="6291283" cy="5093525"/>
          </a:xfrm>
        </p:spPr>
        <p:txBody>
          <a:bodyPr>
            <a:noAutofit/>
          </a:bodyPr>
          <a:lstStyle/>
          <a:p>
            <a:r>
              <a:rPr lang="en-GB" dirty="0"/>
              <a:t>The PPG signal has </a:t>
            </a:r>
            <a:r>
              <a:rPr lang="en-GB" b="1" dirty="0"/>
              <a:t>two components</a:t>
            </a:r>
            <a:r>
              <a:rPr lang="en-GB" dirty="0"/>
              <a:t>: </a:t>
            </a:r>
          </a:p>
          <a:p>
            <a:pPr lvl="1"/>
            <a:r>
              <a:rPr lang="en-GB" sz="2400" dirty="0"/>
              <a:t>a </a:t>
            </a:r>
            <a:r>
              <a:rPr lang="en-GB" sz="2400" b="1" dirty="0"/>
              <a:t>pulsatile</a:t>
            </a:r>
            <a:r>
              <a:rPr lang="en-GB" sz="2400" dirty="0"/>
              <a:t> (‘</a:t>
            </a:r>
            <a:r>
              <a:rPr lang="en-GB" sz="2400" b="1" dirty="0"/>
              <a:t>AC</a:t>
            </a:r>
            <a:r>
              <a:rPr lang="en-GB" sz="2400" dirty="0"/>
              <a:t>’) waveform attributed to changes in the blood volume synchronous with heart beat;</a:t>
            </a:r>
          </a:p>
          <a:p>
            <a:pPr lvl="1"/>
            <a:r>
              <a:rPr lang="en-GB" sz="2400" dirty="0"/>
              <a:t>a </a:t>
            </a:r>
            <a:r>
              <a:rPr lang="en-GB" sz="2400" b="1" dirty="0"/>
              <a:t>slowly varying </a:t>
            </a:r>
            <a:r>
              <a:rPr lang="en-GB" sz="2400" dirty="0"/>
              <a:t>(‘</a:t>
            </a:r>
            <a:r>
              <a:rPr lang="en-GB" sz="2400" b="1" dirty="0"/>
              <a:t>DC</a:t>
            </a:r>
            <a:r>
              <a:rPr lang="en-GB" sz="2400" dirty="0"/>
              <a:t>’) baseline with various lower frequency components attributed to respiration, sympathetic nervous system activity and thermoregulation.</a:t>
            </a:r>
          </a:p>
          <a:p>
            <a:r>
              <a:rPr lang="en-GB" dirty="0"/>
              <a:t>The AC can be extracted with suitable electronic filtering and amplification.</a:t>
            </a:r>
          </a:p>
          <a:p>
            <a:r>
              <a:rPr lang="it-IT" dirty="0"/>
              <a:t>HR </a:t>
            </a:r>
            <a:r>
              <a:rPr lang="it-IT" dirty="0" err="1"/>
              <a:t>is</a:t>
            </a:r>
            <a:r>
              <a:rPr lang="it-IT" dirty="0"/>
              <a:t> </a:t>
            </a:r>
            <a:r>
              <a:rPr lang="it-IT" dirty="0" err="1"/>
              <a:t>determined</a:t>
            </a:r>
            <a:r>
              <a:rPr lang="it-IT" dirty="0"/>
              <a:t> by </a:t>
            </a:r>
            <a:r>
              <a:rPr lang="it-IT" dirty="0" err="1"/>
              <a:t>calculating</a:t>
            </a:r>
            <a:r>
              <a:rPr lang="it-IT" dirty="0"/>
              <a:t> the frequency of PPG </a:t>
            </a:r>
            <a:r>
              <a:rPr lang="it-IT" dirty="0" err="1"/>
              <a:t>systolic</a:t>
            </a:r>
            <a:r>
              <a:rPr lang="it-IT" dirty="0"/>
              <a:t> </a:t>
            </a:r>
            <a:r>
              <a:rPr lang="it-IT" dirty="0" err="1"/>
              <a:t>peaks</a:t>
            </a:r>
            <a:r>
              <a:rPr lang="it-IT" dirty="0"/>
              <a:t> in AC.</a:t>
            </a:r>
            <a:endParaRPr lang="en-GB" dirty="0"/>
          </a:p>
        </p:txBody>
      </p:sp>
      <p:pic>
        <p:nvPicPr>
          <p:cNvPr id="6" name="Immagine 5"/>
          <p:cNvPicPr>
            <a:picLocks noChangeAspect="1"/>
          </p:cNvPicPr>
          <p:nvPr/>
        </p:nvPicPr>
        <p:blipFill rotWithShape="1">
          <a:blip r:embed="rId2" cstate="print">
            <a:extLst>
              <a:ext uri="{28A0092B-C50C-407E-A947-70E740481C1C}">
                <a14:useLocalDpi xmlns:a14="http://schemas.microsoft.com/office/drawing/2010/main" val="0"/>
              </a:ext>
            </a:extLst>
          </a:blip>
          <a:srcRect l="35423"/>
          <a:stretch/>
        </p:blipFill>
        <p:spPr>
          <a:xfrm>
            <a:off x="6818811" y="2821404"/>
            <a:ext cx="4973052" cy="2334977"/>
          </a:xfrm>
          <a:prstGeom prst="rect">
            <a:avLst/>
          </a:prstGeom>
        </p:spPr>
      </p:pic>
      <p:sp>
        <p:nvSpPr>
          <p:cNvPr id="7" name="Rettangolo 6"/>
          <p:cNvSpPr/>
          <p:nvPr/>
        </p:nvSpPr>
        <p:spPr>
          <a:xfrm>
            <a:off x="9942742" y="2821404"/>
            <a:ext cx="146304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sz="1600" dirty="0" err="1">
                <a:latin typeface="Palatino Linotype" panose="02040502050505030304" pitchFamily="18" charset="0"/>
              </a:rPr>
              <a:t>Systolic</a:t>
            </a:r>
            <a:r>
              <a:rPr lang="it-IT" sz="1600" dirty="0">
                <a:latin typeface="Palatino Linotype" panose="02040502050505030304" pitchFamily="18" charset="0"/>
              </a:rPr>
              <a:t> </a:t>
            </a:r>
            <a:r>
              <a:rPr lang="it-IT" sz="1600" dirty="0" err="1">
                <a:latin typeface="Palatino Linotype" panose="02040502050505030304" pitchFamily="18" charset="0"/>
              </a:rPr>
              <a:t>peak</a:t>
            </a:r>
            <a:endParaRPr lang="en-GB" sz="1600" dirty="0">
              <a:latin typeface="Palatino Linotype" panose="02040502050505030304" pitchFamily="18" charset="0"/>
            </a:endParaRPr>
          </a:p>
        </p:txBody>
      </p:sp>
      <p:cxnSp>
        <p:nvCxnSpPr>
          <p:cNvPr id="9" name="Connettore 2 8"/>
          <p:cNvCxnSpPr/>
          <p:nvPr/>
        </p:nvCxnSpPr>
        <p:spPr>
          <a:xfrm>
            <a:off x="10674262" y="3095724"/>
            <a:ext cx="235131" cy="2714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Segnaposto numero diapositiva 3"/>
          <p:cNvSpPr>
            <a:spLocks noGrp="1"/>
          </p:cNvSpPr>
          <p:nvPr>
            <p:ph type="sldNum" sz="quarter" idx="12"/>
          </p:nvPr>
        </p:nvSpPr>
        <p:spPr/>
        <p:txBody>
          <a:bodyPr/>
          <a:lstStyle/>
          <a:p>
            <a:fld id="{31DE2C5B-556E-47B8-A792-024C2FCA4ACC}" type="slidenum">
              <a:rPr lang="en-GB" smtClean="0"/>
              <a:t>32</a:t>
            </a:fld>
            <a:endParaRPr lang="en-GB"/>
          </a:p>
        </p:txBody>
      </p:sp>
    </p:spTree>
    <p:extLst>
      <p:ext uri="{BB962C8B-B14F-4D97-AF65-F5344CB8AC3E}">
        <p14:creationId xmlns:p14="http://schemas.microsoft.com/office/powerpoint/2010/main" val="1347573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2283E-EAD7-54A3-54A8-5D845D44365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A55A849-76C0-4EFD-F3FB-FE60429F7FDA}"/>
              </a:ext>
            </a:extLst>
          </p:cNvPr>
          <p:cNvSpPr>
            <a:spLocks noGrp="1"/>
          </p:cNvSpPr>
          <p:nvPr>
            <p:ph type="title"/>
          </p:nvPr>
        </p:nvSpPr>
        <p:spPr/>
        <p:txBody>
          <a:bodyPr>
            <a:normAutofit fontScale="90000"/>
          </a:bodyPr>
          <a:lstStyle/>
          <a:p>
            <a:r>
              <a:rPr lang="en-US" dirty="0"/>
              <a:t>Classification of sensors based on their sensing technique</a:t>
            </a:r>
            <a:endParaRPr lang="en-GB" dirty="0"/>
          </a:p>
        </p:txBody>
      </p:sp>
      <p:sp>
        <p:nvSpPr>
          <p:cNvPr id="3" name="Segnaposto contenuto 2">
            <a:extLst>
              <a:ext uri="{FF2B5EF4-FFF2-40B4-BE49-F238E27FC236}">
                <a16:creationId xmlns:a16="http://schemas.microsoft.com/office/drawing/2014/main" id="{12BB8730-A6E8-3235-1C8D-7540F3E14F71}"/>
              </a:ext>
            </a:extLst>
          </p:cNvPr>
          <p:cNvSpPr>
            <a:spLocks noGrp="1"/>
          </p:cNvSpPr>
          <p:nvPr>
            <p:ph idx="1"/>
          </p:nvPr>
        </p:nvSpPr>
        <p:spPr/>
        <p:txBody>
          <a:bodyPr>
            <a:normAutofit/>
          </a:bodyPr>
          <a:lstStyle/>
          <a:p>
            <a:r>
              <a:rPr lang="en-US" dirty="0"/>
              <a:t>Mechanical sensors</a:t>
            </a:r>
          </a:p>
          <a:p>
            <a:endParaRPr lang="en-US" dirty="0"/>
          </a:p>
          <a:p>
            <a:r>
              <a:rPr lang="en-US" dirty="0"/>
              <a:t>Electrical sensors</a:t>
            </a:r>
          </a:p>
          <a:p>
            <a:endParaRPr lang="en-US" dirty="0"/>
          </a:p>
          <a:p>
            <a:r>
              <a:rPr lang="en-US" dirty="0"/>
              <a:t>Optical sensors</a:t>
            </a:r>
          </a:p>
          <a:p>
            <a:endParaRPr lang="en-US" dirty="0"/>
          </a:p>
          <a:p>
            <a:r>
              <a:rPr lang="en-US" dirty="0"/>
              <a:t>Chemical sensors</a:t>
            </a:r>
            <a:endParaRPr lang="en-US" sz="2400" dirty="0"/>
          </a:p>
        </p:txBody>
      </p:sp>
      <p:sp>
        <p:nvSpPr>
          <p:cNvPr id="4" name="Segnaposto numero diapositiva 3">
            <a:extLst>
              <a:ext uri="{FF2B5EF4-FFF2-40B4-BE49-F238E27FC236}">
                <a16:creationId xmlns:a16="http://schemas.microsoft.com/office/drawing/2014/main" id="{87CE387F-C28C-7547-0F90-6F05B5F28C90}"/>
              </a:ext>
            </a:extLst>
          </p:cNvPr>
          <p:cNvSpPr>
            <a:spLocks noGrp="1"/>
          </p:cNvSpPr>
          <p:nvPr>
            <p:ph type="sldNum" sz="quarter" idx="12"/>
          </p:nvPr>
        </p:nvSpPr>
        <p:spPr/>
        <p:txBody>
          <a:bodyPr/>
          <a:lstStyle/>
          <a:p>
            <a:fld id="{31DE2C5B-556E-47B8-A792-024C2FCA4ACC}" type="slidenum">
              <a:rPr lang="en-GB" smtClean="0"/>
              <a:t>33</a:t>
            </a:fld>
            <a:endParaRPr lang="en-GB"/>
          </a:p>
        </p:txBody>
      </p:sp>
      <p:sp>
        <p:nvSpPr>
          <p:cNvPr id="6" name="Rectangle 5">
            <a:extLst>
              <a:ext uri="{FF2B5EF4-FFF2-40B4-BE49-F238E27FC236}">
                <a16:creationId xmlns:a16="http://schemas.microsoft.com/office/drawing/2014/main" id="{74C029F2-0D86-E4CA-B2EF-4EB83D513776}"/>
              </a:ext>
            </a:extLst>
          </p:cNvPr>
          <p:cNvSpPr/>
          <p:nvPr/>
        </p:nvSpPr>
        <p:spPr>
          <a:xfrm>
            <a:off x="428172" y="3977897"/>
            <a:ext cx="3241065" cy="64313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2326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Chemical</a:t>
            </a:r>
            <a:r>
              <a:rPr lang="it-IT" dirty="0"/>
              <a:t> </a:t>
            </a:r>
            <a:r>
              <a:rPr lang="it-IT" dirty="0" err="1"/>
              <a:t>sensors</a:t>
            </a:r>
            <a:endParaRPr lang="en-GB" dirty="0"/>
          </a:p>
        </p:txBody>
      </p:sp>
      <p:sp>
        <p:nvSpPr>
          <p:cNvPr id="3" name="Segnaposto contenuto 2"/>
          <p:cNvSpPr>
            <a:spLocks noGrp="1"/>
          </p:cNvSpPr>
          <p:nvPr>
            <p:ph idx="1"/>
          </p:nvPr>
        </p:nvSpPr>
        <p:spPr>
          <a:xfrm>
            <a:off x="4606966" y="1335577"/>
            <a:ext cx="7335652" cy="5667895"/>
          </a:xfrm>
        </p:spPr>
        <p:txBody>
          <a:bodyPr>
            <a:normAutofit lnSpcReduction="10000"/>
          </a:bodyPr>
          <a:lstStyle/>
          <a:p>
            <a:r>
              <a:rPr lang="en-US" sz="2200" dirty="0"/>
              <a:t>They quantify chemical markers, or </a:t>
            </a:r>
            <a:r>
              <a:rPr lang="en-US" sz="2200" dirty="0" err="1"/>
              <a:t>analytes</a:t>
            </a:r>
            <a:r>
              <a:rPr lang="en-US" sz="2200" dirty="0"/>
              <a:t>, in biological fluids and convert this information in an optical (</a:t>
            </a:r>
            <a:r>
              <a:rPr lang="en-US" sz="2200" b="1" dirty="0" err="1"/>
              <a:t>optochemical</a:t>
            </a:r>
            <a:r>
              <a:rPr lang="en-US" sz="2200" b="1" dirty="0"/>
              <a:t> sensor</a:t>
            </a:r>
            <a:r>
              <a:rPr lang="en-US" sz="2200" dirty="0"/>
              <a:t>) or electrical signal (</a:t>
            </a:r>
            <a:r>
              <a:rPr lang="en-US" sz="2200" b="1" dirty="0"/>
              <a:t>electrochemical sensor</a:t>
            </a:r>
            <a:r>
              <a:rPr lang="en-US" sz="2200" dirty="0"/>
              <a:t>). </a:t>
            </a:r>
          </a:p>
          <a:p>
            <a:r>
              <a:rPr lang="en-US" sz="2200" dirty="0"/>
              <a:t>Require direct chemical interaction with the biomarker (contact sensors).</a:t>
            </a:r>
          </a:p>
          <a:p>
            <a:r>
              <a:rPr lang="en-GB" sz="2200" dirty="0"/>
              <a:t>Wearable chemical sensors use non-invasive or minimally-invasive techniques to measure analytes in </a:t>
            </a:r>
            <a:r>
              <a:rPr lang="en-GB" sz="2200" b="1" dirty="0"/>
              <a:t>alternative</a:t>
            </a:r>
            <a:r>
              <a:rPr lang="en-GB" sz="2200" dirty="0"/>
              <a:t> </a:t>
            </a:r>
            <a:r>
              <a:rPr lang="en-GB" sz="2200" b="1" dirty="0"/>
              <a:t>biofluids</a:t>
            </a:r>
            <a:r>
              <a:rPr lang="en-GB" sz="2200" dirty="0"/>
              <a:t> instead of invasive blood sampling. </a:t>
            </a:r>
          </a:p>
          <a:p>
            <a:pPr lvl="1"/>
            <a:r>
              <a:rPr lang="en-US" sz="2200" dirty="0"/>
              <a:t>Biofluids secreted by the body (saliva, sweat, tears) </a:t>
            </a:r>
          </a:p>
          <a:p>
            <a:pPr lvl="1"/>
            <a:r>
              <a:rPr lang="en-US" sz="2200" dirty="0"/>
              <a:t>Interstitial fluid reached through minimally-invasive sensors or by reverse iontophoresis</a:t>
            </a:r>
          </a:p>
          <a:p>
            <a:r>
              <a:rPr lang="en-GB" sz="2200" dirty="0"/>
              <a:t>When a new wearable chemical sensor is designed, the relationship between analyte concentration in the chosen biofluid and that in the traditional samples (e.g., blood) must be confirmed</a:t>
            </a:r>
            <a:r>
              <a:rPr lang="en-GB" dirty="0"/>
              <a:t>.</a:t>
            </a:r>
            <a:endParaRPr lang="en-US" sz="2600" dirty="0"/>
          </a:p>
        </p:txBody>
      </p:sp>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590" y="1409736"/>
            <a:ext cx="4455885" cy="4455885"/>
          </a:xfrm>
          <a:prstGeom prst="rect">
            <a:avLst/>
          </a:prstGeom>
        </p:spPr>
      </p:pic>
      <p:sp>
        <p:nvSpPr>
          <p:cNvPr id="5" name="Segnaposto numero diapositiva 4"/>
          <p:cNvSpPr>
            <a:spLocks noGrp="1"/>
          </p:cNvSpPr>
          <p:nvPr>
            <p:ph type="sldNum" sz="quarter" idx="12"/>
          </p:nvPr>
        </p:nvSpPr>
        <p:spPr/>
        <p:txBody>
          <a:bodyPr/>
          <a:lstStyle/>
          <a:p>
            <a:fld id="{31DE2C5B-556E-47B8-A792-024C2FCA4ACC}" type="slidenum">
              <a:rPr lang="en-GB" smtClean="0"/>
              <a:t>34</a:t>
            </a:fld>
            <a:endParaRPr lang="en-GB" dirty="0"/>
          </a:p>
        </p:txBody>
      </p:sp>
    </p:spTree>
    <p:extLst>
      <p:ext uri="{BB962C8B-B14F-4D97-AF65-F5344CB8AC3E}">
        <p14:creationId xmlns:p14="http://schemas.microsoft.com/office/powerpoint/2010/main" val="290136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Biofluids</a:t>
            </a:r>
            <a:r>
              <a:rPr lang="it-IT" dirty="0"/>
              <a:t>: </a:t>
            </a:r>
            <a:r>
              <a:rPr lang="it-IT" dirty="0" err="1"/>
              <a:t>Tears</a:t>
            </a:r>
            <a:endParaRPr lang="en-GB" dirty="0"/>
          </a:p>
        </p:txBody>
      </p:sp>
      <p:sp>
        <p:nvSpPr>
          <p:cNvPr id="3" name="Segnaposto contenuto 2"/>
          <p:cNvSpPr>
            <a:spLocks noGrp="1"/>
          </p:cNvSpPr>
          <p:nvPr>
            <p:ph idx="1"/>
          </p:nvPr>
        </p:nvSpPr>
        <p:spPr>
          <a:xfrm>
            <a:off x="428172" y="1361167"/>
            <a:ext cx="7605485" cy="4858203"/>
          </a:xfrm>
        </p:spPr>
        <p:txBody>
          <a:bodyPr>
            <a:noAutofit/>
          </a:bodyPr>
          <a:lstStyle/>
          <a:p>
            <a:r>
              <a:rPr lang="en-GB" sz="2200" b="1" dirty="0"/>
              <a:t>Tears</a:t>
            </a:r>
            <a:r>
              <a:rPr lang="en-GB" sz="2200" dirty="0"/>
              <a:t> contain a variety of biomarkers: electrolytes (e.g., Na</a:t>
            </a:r>
            <a:r>
              <a:rPr lang="en-US" sz="2200" baseline="30000" dirty="0"/>
              <a:t>+</a:t>
            </a:r>
            <a:r>
              <a:rPr lang="en-GB" sz="2200" dirty="0"/>
              <a:t>, K</a:t>
            </a:r>
            <a:r>
              <a:rPr lang="en-US" sz="2200" baseline="30000" dirty="0"/>
              <a:t>+</a:t>
            </a:r>
            <a:r>
              <a:rPr lang="en-GB" sz="2200" dirty="0"/>
              <a:t>, and Cl</a:t>
            </a:r>
            <a:r>
              <a:rPr lang="en-US" sz="2200" baseline="30000" dirty="0"/>
              <a:t>-</a:t>
            </a:r>
            <a:r>
              <a:rPr lang="en-GB" sz="2200" dirty="0"/>
              <a:t>), metabolites (e.g., glucose, lactate, and ascorbate), and proteins (e.g., lysozyme, </a:t>
            </a:r>
            <a:r>
              <a:rPr lang="en-GB" sz="2200" dirty="0" err="1"/>
              <a:t>lactoferrin</a:t>
            </a:r>
            <a:r>
              <a:rPr lang="en-GB" sz="2200" dirty="0"/>
              <a:t>, </a:t>
            </a:r>
            <a:r>
              <a:rPr lang="en-GB" sz="2200" dirty="0" err="1"/>
              <a:t>lipocalin</a:t>
            </a:r>
            <a:r>
              <a:rPr lang="en-GB" sz="2200" dirty="0"/>
              <a:t>, and albumin).</a:t>
            </a:r>
          </a:p>
          <a:p>
            <a:r>
              <a:rPr lang="en-GB" sz="2200" dirty="0"/>
              <a:t>Tear biomarkers have been used for the diagnosis of both ocular diseases and common diseases (e.g., diabetes)</a:t>
            </a:r>
            <a:endParaRPr lang="it-IT" sz="2200" u="sng" dirty="0"/>
          </a:p>
          <a:p>
            <a:r>
              <a:rPr lang="en-GB" sz="2200" u="sng" dirty="0"/>
              <a:t>Pros:</a:t>
            </a:r>
            <a:r>
              <a:rPr lang="en-GB" sz="2200" dirty="0"/>
              <a:t> Tear biomarkers directly diffuse from blood </a:t>
            </a:r>
            <a:r>
              <a:rPr lang="en-GB" sz="2200" dirty="0">
                <a:sym typeface="Wingdings" panose="05000000000000000000" pitchFamily="2" charset="2"/>
              </a:rPr>
              <a:t> </a:t>
            </a:r>
            <a:r>
              <a:rPr lang="en-GB" sz="2200" dirty="0"/>
              <a:t>close correlation between the biomarker concentration in tears and blood. </a:t>
            </a:r>
          </a:p>
          <a:p>
            <a:r>
              <a:rPr lang="en-GB" sz="2200" u="sng" dirty="0"/>
              <a:t>Cons</a:t>
            </a:r>
            <a:r>
              <a:rPr lang="en-GB" sz="2200" dirty="0"/>
              <a:t>: small sample volume, rapid evaporation during sample collection, eye irritation, and a lack of tear fluids of users who face with a dry eye syndrome. </a:t>
            </a:r>
          </a:p>
          <a:p>
            <a:r>
              <a:rPr lang="en-GB" sz="2200" dirty="0"/>
              <a:t>Typical form factor: smart contact lens.</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2344" y="2266630"/>
            <a:ext cx="3892784" cy="2477226"/>
          </a:xfrm>
          <a:prstGeom prst="rect">
            <a:avLst/>
          </a:prstGeom>
        </p:spPr>
      </p:pic>
      <p:sp>
        <p:nvSpPr>
          <p:cNvPr id="5" name="Segnaposto numero diapositiva 4"/>
          <p:cNvSpPr>
            <a:spLocks noGrp="1"/>
          </p:cNvSpPr>
          <p:nvPr>
            <p:ph type="sldNum" sz="quarter" idx="12"/>
          </p:nvPr>
        </p:nvSpPr>
        <p:spPr/>
        <p:txBody>
          <a:bodyPr/>
          <a:lstStyle/>
          <a:p>
            <a:fld id="{31DE2C5B-556E-47B8-A792-024C2FCA4ACC}" type="slidenum">
              <a:rPr lang="en-GB" smtClean="0"/>
              <a:t>35</a:t>
            </a:fld>
            <a:endParaRPr lang="en-GB"/>
          </a:p>
        </p:txBody>
      </p:sp>
    </p:spTree>
    <p:extLst>
      <p:ext uri="{BB962C8B-B14F-4D97-AF65-F5344CB8AC3E}">
        <p14:creationId xmlns:p14="http://schemas.microsoft.com/office/powerpoint/2010/main" val="1815315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Biofluids</a:t>
            </a:r>
            <a:r>
              <a:rPr lang="it-IT" dirty="0"/>
              <a:t>: Saliva</a:t>
            </a:r>
            <a:endParaRPr lang="en-GB" dirty="0"/>
          </a:p>
        </p:txBody>
      </p:sp>
      <p:sp>
        <p:nvSpPr>
          <p:cNvPr id="3" name="Segnaposto contenuto 2"/>
          <p:cNvSpPr>
            <a:spLocks noGrp="1"/>
          </p:cNvSpPr>
          <p:nvPr>
            <p:ph idx="1"/>
          </p:nvPr>
        </p:nvSpPr>
        <p:spPr>
          <a:xfrm>
            <a:off x="428172" y="1260158"/>
            <a:ext cx="7605485" cy="4858203"/>
          </a:xfrm>
        </p:spPr>
        <p:txBody>
          <a:bodyPr>
            <a:noAutofit/>
          </a:bodyPr>
          <a:lstStyle/>
          <a:p>
            <a:r>
              <a:rPr lang="en-US" sz="2200" b="1" dirty="0"/>
              <a:t>Saliva</a:t>
            </a:r>
            <a:r>
              <a:rPr lang="en-US" sz="2200" dirty="0"/>
              <a:t> contains small metabolites (e.g., glucose, uric acid, and creatinine), proteins (e.g., lactate dehydrogenase (LDH), a-amylase, and albumin), and hormones (e.g., cortisol, testosterone, and progesterone)</a:t>
            </a:r>
          </a:p>
          <a:p>
            <a:r>
              <a:rPr lang="en-US" sz="2200" dirty="0"/>
              <a:t>Saliva biomarkers can be used for diagnosing oral diseases, diabetes, cancer, kidney disease and cardio-vascular disease. </a:t>
            </a:r>
          </a:p>
          <a:p>
            <a:r>
              <a:rPr lang="en-US" sz="2200" u="sng" dirty="0"/>
              <a:t>Pros</a:t>
            </a:r>
            <a:r>
              <a:rPr lang="en-US" sz="2200" dirty="0"/>
              <a:t>: Large volume of saliva; easy, low-cost, non-invasive sample collection.</a:t>
            </a:r>
          </a:p>
          <a:p>
            <a:r>
              <a:rPr lang="en-US" sz="2200" u="sng" dirty="0"/>
              <a:t>Cons</a:t>
            </a:r>
            <a:r>
              <a:rPr lang="en-US" sz="2200" dirty="0"/>
              <a:t>: the concentration of salivary biomarkers is usually lower than blood and other non-invasive biofluids; food particles, bacteria, and other contaminants limit the performance of saliva diagnostics.</a:t>
            </a:r>
          </a:p>
          <a:p>
            <a:r>
              <a:rPr lang="en-GB" sz="2200" dirty="0"/>
              <a:t>Typical form factor: </a:t>
            </a:r>
            <a:r>
              <a:rPr lang="en-US" sz="2200" dirty="0" err="1"/>
              <a:t>mouthguard</a:t>
            </a:r>
            <a:r>
              <a:rPr lang="en-US" sz="2200" dirty="0"/>
              <a:t> with embedded sensor.</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280" y="2607127"/>
            <a:ext cx="3549423" cy="2366282"/>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36</a:t>
            </a:fld>
            <a:endParaRPr lang="en-GB" dirty="0"/>
          </a:p>
        </p:txBody>
      </p:sp>
    </p:spTree>
    <p:extLst>
      <p:ext uri="{BB962C8B-B14F-4D97-AF65-F5344CB8AC3E}">
        <p14:creationId xmlns:p14="http://schemas.microsoft.com/office/powerpoint/2010/main" val="2680591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Biofluids</a:t>
            </a:r>
            <a:r>
              <a:rPr lang="it-IT" dirty="0"/>
              <a:t>: </a:t>
            </a:r>
            <a:r>
              <a:rPr lang="it-IT" dirty="0" err="1"/>
              <a:t>Sweat</a:t>
            </a:r>
            <a:endParaRPr lang="en-GB" dirty="0"/>
          </a:p>
        </p:txBody>
      </p:sp>
      <p:sp>
        <p:nvSpPr>
          <p:cNvPr id="3" name="Segnaposto contenuto 2"/>
          <p:cNvSpPr>
            <a:spLocks noGrp="1"/>
          </p:cNvSpPr>
          <p:nvPr>
            <p:ph idx="1"/>
          </p:nvPr>
        </p:nvSpPr>
        <p:spPr>
          <a:xfrm>
            <a:off x="428173" y="1361167"/>
            <a:ext cx="7380804" cy="4858203"/>
          </a:xfrm>
        </p:spPr>
        <p:txBody>
          <a:bodyPr>
            <a:noAutofit/>
          </a:bodyPr>
          <a:lstStyle/>
          <a:p>
            <a:r>
              <a:rPr lang="en-US" sz="2200" b="1" dirty="0"/>
              <a:t>Sweat</a:t>
            </a:r>
            <a:r>
              <a:rPr lang="en-US" sz="2200" dirty="0"/>
              <a:t> contains electrolytes (e.g., Na</a:t>
            </a:r>
            <a:r>
              <a:rPr lang="en-US" sz="2200" baseline="30000" dirty="0"/>
              <a:t>+</a:t>
            </a:r>
            <a:r>
              <a:rPr lang="en-US" sz="2200" dirty="0"/>
              <a:t>, Cl</a:t>
            </a:r>
            <a:r>
              <a:rPr lang="en-US" sz="2200" baseline="30000" dirty="0"/>
              <a:t>-</a:t>
            </a:r>
            <a:r>
              <a:rPr lang="en-US" sz="2200" dirty="0"/>
              <a:t>, K</a:t>
            </a:r>
            <a:r>
              <a:rPr lang="en-US" sz="2200" baseline="30000" dirty="0"/>
              <a:t>+</a:t>
            </a:r>
            <a:r>
              <a:rPr lang="en-US" sz="2200" dirty="0"/>
              <a:t>, and Ca2</a:t>
            </a:r>
            <a:r>
              <a:rPr lang="en-US" sz="2200" baseline="30000" dirty="0"/>
              <a:t>+</a:t>
            </a:r>
            <a:r>
              <a:rPr lang="en-US" sz="2200" dirty="0"/>
              <a:t>), metabolites (e.g., lactate, creatinine, glucose, and uric acid), small molecules (e.g., amino acid and cortisol), and proteins (e.g., interleukin, tumor necrosis factor, and neuropeptide)</a:t>
            </a:r>
          </a:p>
          <a:p>
            <a:r>
              <a:rPr lang="en-US" sz="2200" u="sng" dirty="0"/>
              <a:t>Pros</a:t>
            </a:r>
            <a:r>
              <a:rPr lang="en-US" sz="2200" dirty="0"/>
              <a:t>: Sweat biomarkers contain abundant health information (e.g., hydration status, physical stress, and bone mineral loss).</a:t>
            </a:r>
          </a:p>
          <a:p>
            <a:r>
              <a:rPr lang="en-GB" sz="2200" u="sng" dirty="0"/>
              <a:t>Cons</a:t>
            </a:r>
            <a:r>
              <a:rPr lang="en-GB" sz="2200" dirty="0"/>
              <a:t>: variation of sweat secretion (which depends on the weather, heat, physical activity, stress, and chemical stimulus); sample evaporation; skin surface contamination.</a:t>
            </a:r>
          </a:p>
          <a:p>
            <a:r>
              <a:rPr lang="en-GB" sz="2200" dirty="0"/>
              <a:t>Typical form factor: skin tattoo biosensors.</a:t>
            </a:r>
            <a:endParaRPr lang="en-US" sz="2200" dirty="0"/>
          </a:p>
        </p:txBody>
      </p:sp>
      <p:pic>
        <p:nvPicPr>
          <p:cNvPr id="6" name="Immagin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0926" y="2464526"/>
            <a:ext cx="3657600" cy="2438400"/>
          </a:xfrm>
          <a:prstGeom prst="rect">
            <a:avLst/>
          </a:prstGeom>
        </p:spPr>
      </p:pic>
      <p:sp>
        <p:nvSpPr>
          <p:cNvPr id="7" name="CasellaDiTesto 6"/>
          <p:cNvSpPr txBox="1"/>
          <p:nvPr/>
        </p:nvSpPr>
        <p:spPr>
          <a:xfrm>
            <a:off x="8347165" y="1874520"/>
            <a:ext cx="2947852" cy="369332"/>
          </a:xfrm>
          <a:prstGeom prst="rect">
            <a:avLst/>
          </a:prstGeom>
          <a:noFill/>
        </p:spPr>
        <p:txBody>
          <a:bodyPr wrap="square" rtlCol="0">
            <a:spAutoFit/>
          </a:bodyPr>
          <a:lstStyle/>
          <a:p>
            <a:pPr algn="ctr"/>
            <a:r>
              <a:rPr lang="it-IT" dirty="0" err="1">
                <a:latin typeface="Palatino Linotype" panose="02040502050505030304" pitchFamily="18" charset="0"/>
              </a:rPr>
              <a:t>Wearable</a:t>
            </a:r>
            <a:r>
              <a:rPr lang="it-IT" dirty="0">
                <a:latin typeface="Palatino Linotype" panose="02040502050505030304" pitchFamily="18" charset="0"/>
              </a:rPr>
              <a:t> </a:t>
            </a:r>
            <a:r>
              <a:rPr lang="it-IT" dirty="0" err="1">
                <a:latin typeface="Palatino Linotype" panose="02040502050505030304" pitchFamily="18" charset="0"/>
              </a:rPr>
              <a:t>lactate</a:t>
            </a:r>
            <a:r>
              <a:rPr lang="it-IT" dirty="0">
                <a:latin typeface="Palatino Linotype" panose="02040502050505030304" pitchFamily="18" charset="0"/>
              </a:rPr>
              <a:t> </a:t>
            </a:r>
            <a:r>
              <a:rPr lang="it-IT" dirty="0" err="1">
                <a:latin typeface="Palatino Linotype" panose="02040502050505030304" pitchFamily="18" charset="0"/>
              </a:rPr>
              <a:t>sensor</a:t>
            </a:r>
            <a:endParaRPr lang="en-GB" dirty="0">
              <a:latin typeface="Palatino Linotype" panose="02040502050505030304" pitchFamily="18" charset="0"/>
            </a:endParaRPr>
          </a:p>
        </p:txBody>
      </p:sp>
      <p:sp>
        <p:nvSpPr>
          <p:cNvPr id="4" name="Segnaposto numero diapositiva 3"/>
          <p:cNvSpPr>
            <a:spLocks noGrp="1"/>
          </p:cNvSpPr>
          <p:nvPr>
            <p:ph type="sldNum" sz="quarter" idx="12"/>
          </p:nvPr>
        </p:nvSpPr>
        <p:spPr/>
        <p:txBody>
          <a:bodyPr/>
          <a:lstStyle/>
          <a:p>
            <a:fld id="{31DE2C5B-556E-47B8-A792-024C2FCA4ACC}" type="slidenum">
              <a:rPr lang="en-GB" smtClean="0"/>
              <a:t>37</a:t>
            </a:fld>
            <a:endParaRPr lang="en-GB" dirty="0"/>
          </a:p>
        </p:txBody>
      </p:sp>
    </p:spTree>
    <p:extLst>
      <p:ext uri="{BB962C8B-B14F-4D97-AF65-F5344CB8AC3E}">
        <p14:creationId xmlns:p14="http://schemas.microsoft.com/office/powerpoint/2010/main" val="1726728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Biofluids</a:t>
            </a:r>
            <a:r>
              <a:rPr lang="it-IT" dirty="0"/>
              <a:t>: </a:t>
            </a:r>
            <a:r>
              <a:rPr lang="it-IT" dirty="0" err="1"/>
              <a:t>Interstitial</a:t>
            </a:r>
            <a:r>
              <a:rPr lang="it-IT" dirty="0"/>
              <a:t> </a:t>
            </a:r>
            <a:r>
              <a:rPr lang="it-IT" dirty="0" err="1"/>
              <a:t>fluid</a:t>
            </a:r>
            <a:endParaRPr lang="en-GB" dirty="0"/>
          </a:p>
        </p:txBody>
      </p:sp>
      <p:sp>
        <p:nvSpPr>
          <p:cNvPr id="3" name="Segnaposto contenuto 2"/>
          <p:cNvSpPr>
            <a:spLocks noGrp="1"/>
          </p:cNvSpPr>
          <p:nvPr>
            <p:ph idx="1"/>
          </p:nvPr>
        </p:nvSpPr>
        <p:spPr>
          <a:xfrm>
            <a:off x="428172" y="1361167"/>
            <a:ext cx="7605485" cy="5081197"/>
          </a:xfrm>
        </p:spPr>
        <p:txBody>
          <a:bodyPr>
            <a:noAutofit/>
          </a:bodyPr>
          <a:lstStyle/>
          <a:p>
            <a:r>
              <a:rPr lang="en-GB" sz="2000" b="1" dirty="0"/>
              <a:t>Interstitial fluid (ISF): </a:t>
            </a:r>
            <a:r>
              <a:rPr lang="en-GB" sz="2000" dirty="0"/>
              <a:t>extracellular fluid surrounding all cells in the body. ISF contains electrolytes (e.g., Na</a:t>
            </a:r>
            <a:r>
              <a:rPr lang="en-US" sz="2000" baseline="30000" dirty="0"/>
              <a:t>+</a:t>
            </a:r>
            <a:r>
              <a:rPr lang="en-GB" sz="2000" dirty="0"/>
              <a:t>, Mg</a:t>
            </a:r>
            <a:r>
              <a:rPr lang="en-US" sz="2000" baseline="30000" dirty="0"/>
              <a:t>2+</a:t>
            </a:r>
            <a:r>
              <a:rPr lang="en-GB" sz="2000" dirty="0"/>
              <a:t>, K</a:t>
            </a:r>
            <a:r>
              <a:rPr lang="en-US" sz="2000" baseline="30000" dirty="0"/>
              <a:t>+</a:t>
            </a:r>
            <a:r>
              <a:rPr lang="en-GB" sz="2000" dirty="0"/>
              <a:t>, and Ca</a:t>
            </a:r>
            <a:r>
              <a:rPr lang="en-US" sz="2000" baseline="30000" dirty="0"/>
              <a:t>2+</a:t>
            </a:r>
            <a:r>
              <a:rPr lang="en-GB" sz="2000" dirty="0"/>
              <a:t>), metabolites (e.g., glucose, ethanol, and cortisol), and proteins that diffuse from the capillary endothelium. </a:t>
            </a:r>
          </a:p>
          <a:p>
            <a:r>
              <a:rPr lang="en-GB" sz="2000" u="sng" dirty="0"/>
              <a:t>Pros</a:t>
            </a:r>
            <a:r>
              <a:rPr lang="en-GB" sz="2000" dirty="0"/>
              <a:t>: Most of ISF analyte concentrations are similar to blood concentrations </a:t>
            </a:r>
            <a:r>
              <a:rPr lang="en-GB" sz="2000" dirty="0">
                <a:sym typeface="Wingdings" panose="05000000000000000000" pitchFamily="2" charset="2"/>
              </a:rPr>
              <a:t> </a:t>
            </a:r>
            <a:r>
              <a:rPr lang="en-GB" sz="2000" dirty="0"/>
              <a:t>reliable correlation between blood and ISF biomarkers. </a:t>
            </a:r>
          </a:p>
          <a:p>
            <a:pPr lvl="1"/>
            <a:r>
              <a:rPr lang="it-IT" sz="1600" dirty="0" err="1"/>
              <a:t>Example</a:t>
            </a:r>
            <a:r>
              <a:rPr lang="it-IT" sz="1600" dirty="0"/>
              <a:t>: in steady-state </a:t>
            </a:r>
            <a:r>
              <a:rPr lang="it-IT" sz="1600" dirty="0" err="1"/>
              <a:t>conditions</a:t>
            </a:r>
            <a:r>
              <a:rPr lang="it-IT" sz="1600" dirty="0"/>
              <a:t> </a:t>
            </a:r>
            <a:r>
              <a:rPr lang="it-IT" sz="1600" dirty="0" err="1"/>
              <a:t>glucose</a:t>
            </a:r>
            <a:r>
              <a:rPr lang="it-IT" sz="1600" dirty="0"/>
              <a:t> </a:t>
            </a:r>
            <a:r>
              <a:rPr lang="it-IT" sz="1600" dirty="0" err="1"/>
              <a:t>concentration</a:t>
            </a:r>
            <a:r>
              <a:rPr lang="it-IT" sz="1600" dirty="0"/>
              <a:t> in ISF </a:t>
            </a:r>
            <a:r>
              <a:rPr lang="it-IT" sz="1600" dirty="0" err="1"/>
              <a:t>is</a:t>
            </a:r>
            <a:r>
              <a:rPr lang="it-IT" sz="1600" dirty="0"/>
              <a:t> </a:t>
            </a:r>
            <a:r>
              <a:rPr lang="it-IT" sz="1600" dirty="0" err="1"/>
              <a:t>equal</a:t>
            </a:r>
            <a:r>
              <a:rPr lang="it-IT" sz="1600" dirty="0"/>
              <a:t> to </a:t>
            </a:r>
            <a:r>
              <a:rPr lang="it-IT" sz="1600" dirty="0" err="1"/>
              <a:t>that</a:t>
            </a:r>
            <a:r>
              <a:rPr lang="it-IT" sz="1600" dirty="0"/>
              <a:t> in </a:t>
            </a:r>
            <a:r>
              <a:rPr lang="it-IT" sz="1600" dirty="0" err="1"/>
              <a:t>blood</a:t>
            </a:r>
            <a:r>
              <a:rPr lang="it-IT" sz="1600" dirty="0"/>
              <a:t>. </a:t>
            </a:r>
            <a:r>
              <a:rPr lang="it-IT" sz="1600" dirty="0" err="1"/>
              <a:t>During</a:t>
            </a:r>
            <a:r>
              <a:rPr lang="it-IT" sz="1600" dirty="0"/>
              <a:t> </a:t>
            </a:r>
            <a:r>
              <a:rPr lang="it-IT" sz="1600" dirty="0" err="1"/>
              <a:t>dynamics</a:t>
            </a:r>
            <a:r>
              <a:rPr lang="it-IT" sz="1600" dirty="0"/>
              <a:t>, </a:t>
            </a:r>
            <a:r>
              <a:rPr lang="it-IT" sz="1600" dirty="0" err="1"/>
              <a:t>concentration</a:t>
            </a:r>
            <a:r>
              <a:rPr lang="it-IT" sz="1600" dirty="0"/>
              <a:t> of </a:t>
            </a:r>
            <a:r>
              <a:rPr lang="it-IT" sz="1600" dirty="0" err="1"/>
              <a:t>glucose</a:t>
            </a:r>
            <a:r>
              <a:rPr lang="it-IT" sz="1600" dirty="0"/>
              <a:t> in ISF </a:t>
            </a:r>
            <a:r>
              <a:rPr lang="it-IT" sz="1600" dirty="0" err="1"/>
              <a:t>is</a:t>
            </a:r>
            <a:r>
              <a:rPr lang="it-IT" sz="1600" dirty="0"/>
              <a:t> </a:t>
            </a:r>
            <a:r>
              <a:rPr lang="it-IT" sz="1600" dirty="0" err="1"/>
              <a:t>delayed</a:t>
            </a:r>
            <a:r>
              <a:rPr lang="it-IT" sz="1600" dirty="0"/>
              <a:t> and </a:t>
            </a:r>
            <a:r>
              <a:rPr lang="it-IT" sz="1600" dirty="0" err="1"/>
              <a:t>attenuated</a:t>
            </a:r>
            <a:r>
              <a:rPr lang="it-IT" sz="1600" dirty="0"/>
              <a:t> </a:t>
            </a:r>
            <a:r>
              <a:rPr lang="it-IT" sz="1600" dirty="0" err="1"/>
              <a:t>compared</a:t>
            </a:r>
            <a:r>
              <a:rPr lang="it-IT" sz="1600" dirty="0"/>
              <a:t> to </a:t>
            </a:r>
            <a:r>
              <a:rPr lang="it-IT" sz="1600" dirty="0" err="1"/>
              <a:t>that</a:t>
            </a:r>
            <a:r>
              <a:rPr lang="it-IT" sz="1600" dirty="0"/>
              <a:t> in the </a:t>
            </a:r>
            <a:r>
              <a:rPr lang="it-IT" sz="1600" dirty="0" err="1"/>
              <a:t>blood</a:t>
            </a:r>
            <a:r>
              <a:rPr lang="it-IT" sz="1600" dirty="0"/>
              <a:t> </a:t>
            </a:r>
            <a:r>
              <a:rPr lang="it-IT" sz="1600" dirty="0" err="1"/>
              <a:t>because</a:t>
            </a:r>
            <a:r>
              <a:rPr lang="it-IT" sz="1600" dirty="0"/>
              <a:t> of the time </a:t>
            </a:r>
            <a:r>
              <a:rPr lang="it-IT" sz="1600" dirty="0" err="1"/>
              <a:t>needed</a:t>
            </a:r>
            <a:r>
              <a:rPr lang="it-IT" sz="1600" dirty="0"/>
              <a:t> by </a:t>
            </a:r>
            <a:r>
              <a:rPr lang="it-IT" sz="1600" dirty="0" err="1"/>
              <a:t>glucose</a:t>
            </a:r>
            <a:r>
              <a:rPr lang="it-IT" sz="1600" dirty="0"/>
              <a:t> to diffuse from plasma to ISF.</a:t>
            </a:r>
            <a:endParaRPr lang="en-GB" sz="1600" dirty="0"/>
          </a:p>
          <a:p>
            <a:r>
              <a:rPr lang="en-GB" sz="2000" u="sng" dirty="0"/>
              <a:t>Cons</a:t>
            </a:r>
            <a:r>
              <a:rPr lang="en-GB" sz="2000" dirty="0"/>
              <a:t>: ISF analysis requires either minimally-invasive needle electrodes or additional method, such as reverse iontophoresis, to bring the ISF to the skin surface for non-invasive monitoring.</a:t>
            </a:r>
          </a:p>
          <a:p>
            <a:r>
              <a:rPr lang="it-IT" sz="2000" dirty="0" err="1"/>
              <a:t>Typical</a:t>
            </a:r>
            <a:r>
              <a:rPr lang="it-IT" sz="2000" dirty="0"/>
              <a:t> </a:t>
            </a:r>
            <a:r>
              <a:rPr lang="it-IT" sz="2000" dirty="0" err="1"/>
              <a:t>form</a:t>
            </a:r>
            <a:r>
              <a:rPr lang="it-IT" sz="2000" dirty="0"/>
              <a:t> </a:t>
            </a:r>
            <a:r>
              <a:rPr lang="it-IT" sz="2000" dirty="0" err="1"/>
              <a:t>factor</a:t>
            </a:r>
            <a:r>
              <a:rPr lang="it-IT" sz="2000" dirty="0"/>
              <a:t>: </a:t>
            </a:r>
            <a:r>
              <a:rPr lang="it-IT" sz="2000" dirty="0" err="1"/>
              <a:t>needle</a:t>
            </a:r>
            <a:r>
              <a:rPr lang="it-IT" sz="2000" dirty="0"/>
              <a:t> </a:t>
            </a:r>
            <a:r>
              <a:rPr lang="it-IT" sz="2000" dirty="0" err="1"/>
              <a:t>electrodes</a:t>
            </a:r>
            <a:r>
              <a:rPr lang="it-IT" sz="2000" dirty="0"/>
              <a:t> or reverse </a:t>
            </a:r>
            <a:r>
              <a:rPr lang="it-IT" sz="2000" dirty="0" err="1"/>
              <a:t>iontophoresis</a:t>
            </a:r>
            <a:r>
              <a:rPr lang="it-IT" sz="2000" dirty="0"/>
              <a:t> </a:t>
            </a:r>
            <a:r>
              <a:rPr lang="it-IT" sz="2000" dirty="0" err="1"/>
              <a:t>electrodes</a:t>
            </a:r>
            <a:r>
              <a:rPr lang="it-IT" sz="2000" dirty="0"/>
              <a:t>.</a:t>
            </a:r>
            <a:endParaRPr lang="en-US" sz="1800"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9372" y="1502229"/>
            <a:ext cx="3527114" cy="2010455"/>
          </a:xfrm>
          <a:prstGeom prst="rect">
            <a:avLst/>
          </a:prstGeom>
        </p:spPr>
      </p:pic>
      <p:pic>
        <p:nvPicPr>
          <p:cNvPr id="5" name="Immagine 4"/>
          <p:cNvPicPr>
            <a:picLocks noChangeAspect="1"/>
          </p:cNvPicPr>
          <p:nvPr/>
        </p:nvPicPr>
        <p:blipFill rotWithShape="1">
          <a:blip r:embed="rId3" cstate="print">
            <a:extLst>
              <a:ext uri="{28A0092B-C50C-407E-A947-70E740481C1C}">
                <a14:useLocalDpi xmlns:a14="http://schemas.microsoft.com/office/drawing/2010/main" val="0"/>
              </a:ext>
            </a:extLst>
          </a:blip>
          <a:srcRect b="9102"/>
          <a:stretch/>
        </p:blipFill>
        <p:spPr>
          <a:xfrm>
            <a:off x="8033657" y="3851682"/>
            <a:ext cx="3620003" cy="2107612"/>
          </a:xfrm>
          <a:prstGeom prst="rect">
            <a:avLst/>
          </a:prstGeom>
        </p:spPr>
      </p:pic>
      <p:sp>
        <p:nvSpPr>
          <p:cNvPr id="6" name="Segnaposto numero diapositiva 5"/>
          <p:cNvSpPr>
            <a:spLocks noGrp="1"/>
          </p:cNvSpPr>
          <p:nvPr>
            <p:ph type="sldNum" sz="quarter" idx="12"/>
          </p:nvPr>
        </p:nvSpPr>
        <p:spPr/>
        <p:txBody>
          <a:bodyPr/>
          <a:lstStyle/>
          <a:p>
            <a:fld id="{31DE2C5B-556E-47B8-A792-024C2FCA4ACC}" type="slidenum">
              <a:rPr lang="en-GB" smtClean="0"/>
              <a:t>38</a:t>
            </a:fld>
            <a:endParaRPr lang="en-GB"/>
          </a:p>
        </p:txBody>
      </p:sp>
    </p:spTree>
    <p:extLst>
      <p:ext uri="{BB962C8B-B14F-4D97-AF65-F5344CB8AC3E}">
        <p14:creationId xmlns:p14="http://schemas.microsoft.com/office/powerpoint/2010/main" val="2860616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Detection</a:t>
            </a:r>
            <a:r>
              <a:rPr lang="it-IT" dirty="0"/>
              <a:t> </a:t>
            </a:r>
            <a:r>
              <a:rPr lang="it-IT" dirty="0" err="1"/>
              <a:t>techniques</a:t>
            </a:r>
            <a:endParaRPr lang="en-GB" dirty="0"/>
          </a:p>
        </p:txBody>
      </p:sp>
      <p:sp>
        <p:nvSpPr>
          <p:cNvPr id="3" name="Segnaposto contenuto 2"/>
          <p:cNvSpPr>
            <a:spLocks noGrp="1"/>
          </p:cNvSpPr>
          <p:nvPr>
            <p:ph idx="1"/>
          </p:nvPr>
        </p:nvSpPr>
        <p:spPr/>
        <p:txBody>
          <a:bodyPr>
            <a:normAutofit/>
          </a:bodyPr>
          <a:lstStyle/>
          <a:p>
            <a:r>
              <a:rPr lang="en-GB" dirty="0"/>
              <a:t>The signal from biomarkers can be detected, either directly (e.g., Na</a:t>
            </a:r>
            <a:r>
              <a:rPr lang="en-US" baseline="30000" dirty="0"/>
              <a:t>+</a:t>
            </a:r>
            <a:r>
              <a:rPr lang="en-GB" dirty="0"/>
              <a:t> and K</a:t>
            </a:r>
            <a:r>
              <a:rPr lang="en-US" baseline="30000" dirty="0"/>
              <a:t>+</a:t>
            </a:r>
            <a:r>
              <a:rPr lang="en-GB" dirty="0"/>
              <a:t> in sweat by ion-selective host), or indirectly from other species generated from the reaction between biomarker and recognition element (e.g., glucose measurement via H</a:t>
            </a:r>
            <a:r>
              <a:rPr lang="en-GB" baseline="-25000" dirty="0"/>
              <a:t>2</a:t>
            </a:r>
            <a:r>
              <a:rPr lang="en-GB" dirty="0"/>
              <a:t>O</a:t>
            </a:r>
            <a:r>
              <a:rPr lang="en-GB" baseline="-25000" dirty="0"/>
              <a:t>2</a:t>
            </a:r>
            <a:r>
              <a:rPr lang="en-GB" dirty="0"/>
              <a:t> generated from the glucose oxidase-catalysed reaction)</a:t>
            </a:r>
          </a:p>
          <a:p>
            <a:endParaRPr lang="en-GB" dirty="0"/>
          </a:p>
          <a:p>
            <a:r>
              <a:rPr lang="en-US" dirty="0"/>
              <a:t>Two most popular detection techniques: </a:t>
            </a:r>
          </a:p>
          <a:p>
            <a:endParaRPr lang="en-US" dirty="0"/>
          </a:p>
          <a:p>
            <a:pPr lvl="1"/>
            <a:r>
              <a:rPr lang="en-US" sz="2400" dirty="0" err="1"/>
              <a:t>Optochemical</a:t>
            </a:r>
            <a:r>
              <a:rPr lang="en-US" sz="2400" dirty="0"/>
              <a:t> detection </a:t>
            </a:r>
          </a:p>
          <a:p>
            <a:pPr lvl="1"/>
            <a:endParaRPr lang="en-US" sz="2400" dirty="0"/>
          </a:p>
          <a:p>
            <a:pPr lvl="1"/>
            <a:r>
              <a:rPr lang="en-US" sz="2400" dirty="0"/>
              <a:t>Electrochemical detection</a:t>
            </a:r>
          </a:p>
        </p:txBody>
      </p:sp>
      <p:sp>
        <p:nvSpPr>
          <p:cNvPr id="4" name="Segnaposto numero diapositiva 3"/>
          <p:cNvSpPr>
            <a:spLocks noGrp="1"/>
          </p:cNvSpPr>
          <p:nvPr>
            <p:ph type="sldNum" sz="quarter" idx="12"/>
          </p:nvPr>
        </p:nvSpPr>
        <p:spPr/>
        <p:txBody>
          <a:bodyPr/>
          <a:lstStyle/>
          <a:p>
            <a:fld id="{31DE2C5B-556E-47B8-A792-024C2FCA4ACC}" type="slidenum">
              <a:rPr lang="en-GB" smtClean="0"/>
              <a:t>39</a:t>
            </a:fld>
            <a:endParaRPr lang="en-GB"/>
          </a:p>
        </p:txBody>
      </p:sp>
      <p:sp>
        <p:nvSpPr>
          <p:cNvPr id="6" name="Rectangle 5">
            <a:extLst>
              <a:ext uri="{FF2B5EF4-FFF2-40B4-BE49-F238E27FC236}">
                <a16:creationId xmlns:a16="http://schemas.microsoft.com/office/drawing/2014/main" id="{9DA25C7C-F31D-86A4-E146-8624A3515294}"/>
              </a:ext>
            </a:extLst>
          </p:cNvPr>
          <p:cNvSpPr/>
          <p:nvPr/>
        </p:nvSpPr>
        <p:spPr>
          <a:xfrm>
            <a:off x="901138" y="3988407"/>
            <a:ext cx="3670862" cy="64313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980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Wearable devices</a:t>
            </a:r>
            <a:endParaRPr lang="en-GB" dirty="0"/>
          </a:p>
        </p:txBody>
      </p:sp>
      <p:sp>
        <p:nvSpPr>
          <p:cNvPr id="3" name="Segnaposto contenuto 2"/>
          <p:cNvSpPr>
            <a:spLocks noGrp="1"/>
          </p:cNvSpPr>
          <p:nvPr>
            <p:ph idx="1"/>
          </p:nvPr>
        </p:nvSpPr>
        <p:spPr/>
        <p:txBody>
          <a:bodyPr/>
          <a:lstStyle/>
          <a:p>
            <a:r>
              <a:rPr lang="en-US" dirty="0"/>
              <a:t>A wearable device is a device that can be used for sensing physiological parameters or signals which generally include two components: </a:t>
            </a:r>
          </a:p>
          <a:p>
            <a:pPr lvl="1"/>
            <a:r>
              <a:rPr lang="en-US" dirty="0"/>
              <a:t>A </a:t>
            </a:r>
            <a:r>
              <a:rPr lang="en-US" b="1" dirty="0"/>
              <a:t>sensor</a:t>
            </a:r>
            <a:r>
              <a:rPr lang="en-US" dirty="0"/>
              <a:t> that measures the physical quantity of interest (measurand)</a:t>
            </a:r>
          </a:p>
          <a:p>
            <a:pPr lvl="1"/>
            <a:r>
              <a:rPr lang="en-US" dirty="0"/>
              <a:t>An </a:t>
            </a:r>
            <a:r>
              <a:rPr lang="en-US" b="1" dirty="0"/>
              <a:t>embedded processing unit </a:t>
            </a:r>
            <a:r>
              <a:rPr lang="en-US" dirty="0"/>
              <a:t>that does some initial processing of the measurements and either stores them in a memory or sends them to another device</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7915" y="3128210"/>
            <a:ext cx="3880987" cy="2923423"/>
          </a:xfrm>
          <a:prstGeom prst="rect">
            <a:avLst/>
          </a:prstGeom>
        </p:spPr>
      </p:pic>
      <p:sp>
        <p:nvSpPr>
          <p:cNvPr id="5" name="CasellaDiTesto 4"/>
          <p:cNvSpPr txBox="1"/>
          <p:nvPr/>
        </p:nvSpPr>
        <p:spPr>
          <a:xfrm>
            <a:off x="2111542" y="5200233"/>
            <a:ext cx="1816768" cy="400110"/>
          </a:xfrm>
          <a:prstGeom prst="rect">
            <a:avLst/>
          </a:prstGeom>
          <a:noFill/>
        </p:spPr>
        <p:txBody>
          <a:bodyPr wrap="square" rtlCol="0">
            <a:spAutoFit/>
          </a:bodyPr>
          <a:lstStyle/>
          <a:p>
            <a:r>
              <a:rPr lang="it-IT" sz="2000" dirty="0">
                <a:latin typeface="Palatino Linotype" panose="02040502050505030304" pitchFamily="18" charset="0"/>
              </a:rPr>
              <a:t>Sensor</a:t>
            </a:r>
            <a:endParaRPr lang="en-GB" sz="2400" dirty="0">
              <a:latin typeface="Palatino Linotype" panose="02040502050505030304" pitchFamily="18" charset="0"/>
            </a:endParaRPr>
          </a:p>
        </p:txBody>
      </p:sp>
      <p:sp>
        <p:nvSpPr>
          <p:cNvPr id="6" name="CasellaDiTesto 5"/>
          <p:cNvSpPr txBox="1"/>
          <p:nvPr/>
        </p:nvSpPr>
        <p:spPr>
          <a:xfrm>
            <a:off x="3459080" y="6340860"/>
            <a:ext cx="3829750" cy="400110"/>
          </a:xfrm>
          <a:prstGeom prst="rect">
            <a:avLst/>
          </a:prstGeom>
          <a:noFill/>
        </p:spPr>
        <p:txBody>
          <a:bodyPr wrap="square" rtlCol="0">
            <a:spAutoFit/>
          </a:bodyPr>
          <a:lstStyle/>
          <a:p>
            <a:r>
              <a:rPr lang="it-IT" sz="2000" dirty="0">
                <a:latin typeface="Palatino Linotype" panose="02040502050505030304" pitchFamily="18" charset="0"/>
              </a:rPr>
              <a:t>Embedded processing </a:t>
            </a:r>
            <a:r>
              <a:rPr lang="it-IT" sz="2000" dirty="0" err="1">
                <a:latin typeface="Palatino Linotype" panose="02040502050505030304" pitchFamily="18" charset="0"/>
              </a:rPr>
              <a:t>unit</a:t>
            </a:r>
            <a:endParaRPr lang="en-GB" sz="2000" dirty="0">
              <a:latin typeface="Palatino Linotype" panose="02040502050505030304" pitchFamily="18" charset="0"/>
            </a:endParaRPr>
          </a:p>
        </p:txBody>
      </p:sp>
      <p:cxnSp>
        <p:nvCxnSpPr>
          <p:cNvPr id="8" name="Connettore 2 7"/>
          <p:cNvCxnSpPr/>
          <p:nvPr/>
        </p:nvCxnSpPr>
        <p:spPr>
          <a:xfrm>
            <a:off x="3019926" y="5426460"/>
            <a:ext cx="908384" cy="1738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p:cNvCxnSpPr/>
          <p:nvPr/>
        </p:nvCxnSpPr>
        <p:spPr>
          <a:xfrm flipH="1" flipV="1">
            <a:off x="4529889" y="5780695"/>
            <a:ext cx="222588" cy="5601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p:cNvSpPr txBox="1"/>
          <p:nvPr/>
        </p:nvSpPr>
        <p:spPr>
          <a:xfrm>
            <a:off x="7757924" y="5292146"/>
            <a:ext cx="3633537" cy="707886"/>
          </a:xfrm>
          <a:prstGeom prst="rect">
            <a:avLst/>
          </a:prstGeom>
          <a:noFill/>
        </p:spPr>
        <p:txBody>
          <a:bodyPr wrap="square" rtlCol="0">
            <a:spAutoFit/>
          </a:bodyPr>
          <a:lstStyle/>
          <a:p>
            <a:pPr algn="ctr"/>
            <a:r>
              <a:rPr lang="it-IT" sz="2000" dirty="0" err="1">
                <a:latin typeface="Palatino Linotype" panose="02040502050505030304" pitchFamily="18" charset="0"/>
              </a:rPr>
              <a:t>Receiver</a:t>
            </a:r>
            <a:r>
              <a:rPr lang="it-IT" sz="2000" dirty="0">
                <a:latin typeface="Palatino Linotype" panose="02040502050505030304" pitchFamily="18" charset="0"/>
              </a:rPr>
              <a:t> </a:t>
            </a:r>
            <a:r>
              <a:rPr lang="it-IT" sz="2000" dirty="0" err="1">
                <a:latin typeface="Palatino Linotype" panose="02040502050505030304" pitchFamily="18" charset="0"/>
              </a:rPr>
              <a:t>device</a:t>
            </a:r>
            <a:r>
              <a:rPr lang="it-IT" sz="2000" dirty="0">
                <a:latin typeface="Palatino Linotype" panose="02040502050505030304" pitchFamily="18" charset="0"/>
              </a:rPr>
              <a:t> / Gateway </a:t>
            </a:r>
            <a:r>
              <a:rPr lang="it-IT" sz="2000" dirty="0" err="1">
                <a:latin typeface="Palatino Linotype" panose="02040502050505030304" pitchFamily="18" charset="0"/>
              </a:rPr>
              <a:t>device</a:t>
            </a:r>
            <a:r>
              <a:rPr lang="it-IT" sz="2000" dirty="0">
                <a:latin typeface="Palatino Linotype" panose="02040502050505030304" pitchFamily="18" charset="0"/>
              </a:rPr>
              <a:t> (for </a:t>
            </a:r>
            <a:r>
              <a:rPr lang="it-IT" sz="2000" dirty="0" err="1">
                <a:latin typeface="Palatino Linotype" panose="02040502050505030304" pitchFamily="18" charset="0"/>
              </a:rPr>
              <a:t>IoT</a:t>
            </a:r>
            <a:r>
              <a:rPr lang="it-IT" sz="2000" dirty="0">
                <a:latin typeface="Palatino Linotype" panose="02040502050505030304" pitchFamily="18" charset="0"/>
              </a:rPr>
              <a:t> </a:t>
            </a:r>
            <a:r>
              <a:rPr lang="it-IT" sz="2000" dirty="0" err="1">
                <a:latin typeface="Palatino Linotype" panose="02040502050505030304" pitchFamily="18" charset="0"/>
              </a:rPr>
              <a:t>devices</a:t>
            </a:r>
            <a:r>
              <a:rPr lang="it-IT" sz="2000" dirty="0">
                <a:latin typeface="Palatino Linotype" panose="02040502050505030304" pitchFamily="18" charset="0"/>
              </a:rPr>
              <a:t>)</a:t>
            </a:r>
            <a:endParaRPr lang="en-GB" sz="2000" dirty="0">
              <a:latin typeface="Palatino Linotype" panose="02040502050505030304" pitchFamily="18" charset="0"/>
            </a:endParaRPr>
          </a:p>
        </p:txBody>
      </p:sp>
      <p:cxnSp>
        <p:nvCxnSpPr>
          <p:cNvPr id="18" name="Connettore 2 17"/>
          <p:cNvCxnSpPr/>
          <p:nvPr/>
        </p:nvCxnSpPr>
        <p:spPr>
          <a:xfrm flipH="1" flipV="1">
            <a:off x="7387717" y="4758489"/>
            <a:ext cx="819829" cy="4597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p:cNvCxnSpPr/>
          <p:nvPr/>
        </p:nvCxnSpPr>
        <p:spPr>
          <a:xfrm flipH="1">
            <a:off x="6791826" y="5600343"/>
            <a:ext cx="1173079" cy="3996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Segnaposto numero diapositiva 6"/>
          <p:cNvSpPr>
            <a:spLocks noGrp="1"/>
          </p:cNvSpPr>
          <p:nvPr>
            <p:ph type="sldNum" sz="quarter" idx="12"/>
          </p:nvPr>
        </p:nvSpPr>
        <p:spPr/>
        <p:txBody>
          <a:bodyPr/>
          <a:lstStyle/>
          <a:p>
            <a:fld id="{31DE2C5B-556E-47B8-A792-024C2FCA4ACC}" type="slidenum">
              <a:rPr lang="en-GB" smtClean="0"/>
              <a:t>4</a:t>
            </a:fld>
            <a:endParaRPr lang="en-GB"/>
          </a:p>
        </p:txBody>
      </p:sp>
    </p:spTree>
    <p:extLst>
      <p:ext uri="{BB962C8B-B14F-4D97-AF65-F5344CB8AC3E}">
        <p14:creationId xmlns:p14="http://schemas.microsoft.com/office/powerpoint/2010/main" val="2937209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Optochemical</a:t>
            </a:r>
            <a:r>
              <a:rPr lang="it-IT" dirty="0"/>
              <a:t> </a:t>
            </a:r>
            <a:r>
              <a:rPr lang="it-IT" dirty="0" err="1"/>
              <a:t>sensors</a:t>
            </a:r>
            <a:endParaRPr lang="en-GB" dirty="0"/>
          </a:p>
        </p:txBody>
      </p:sp>
      <p:sp>
        <p:nvSpPr>
          <p:cNvPr id="3" name="Segnaposto contenuto 2"/>
          <p:cNvSpPr>
            <a:spLocks noGrp="1"/>
          </p:cNvSpPr>
          <p:nvPr>
            <p:ph idx="1"/>
          </p:nvPr>
        </p:nvSpPr>
        <p:spPr/>
        <p:txBody>
          <a:bodyPr>
            <a:noAutofit/>
          </a:bodyPr>
          <a:lstStyle/>
          <a:p>
            <a:r>
              <a:rPr lang="en-US" sz="2200" dirty="0"/>
              <a:t>They exploit materials whose optical properties are related to the analyte of interest. </a:t>
            </a:r>
          </a:p>
          <a:p>
            <a:r>
              <a:rPr lang="en-US" sz="2200" b="1" dirty="0"/>
              <a:t>Colorimetric biosensors</a:t>
            </a:r>
            <a:r>
              <a:rPr lang="en-US" sz="2200" dirty="0"/>
              <a:t>: The sensor uses an immobilized chemical material. When an analyte comes into contact with the sensor, a chemical reaction occurs between the analyte and sensor chemical material which produces a measurable color change.</a:t>
            </a:r>
          </a:p>
          <a:p>
            <a:r>
              <a:rPr lang="en-US" sz="2200" dirty="0"/>
              <a:t>Generally based on the </a:t>
            </a:r>
            <a:r>
              <a:rPr lang="en-US" sz="2200" u="sng" dirty="0"/>
              <a:t>naked-eye measurement</a:t>
            </a:r>
            <a:r>
              <a:rPr lang="en-US" sz="2200" dirty="0"/>
              <a:t>. </a:t>
            </a:r>
          </a:p>
          <a:p>
            <a:pPr lvl="1"/>
            <a:r>
              <a:rPr lang="en-US" dirty="0"/>
              <a:t>Pros: it does not require any external energy source, which allows simpler instrumentation. </a:t>
            </a:r>
          </a:p>
          <a:p>
            <a:pPr lvl="1"/>
            <a:r>
              <a:rPr lang="en-US" dirty="0"/>
              <a:t>Cons: our eyes cannot differentiate small changes of color.</a:t>
            </a:r>
          </a:p>
          <a:p>
            <a:r>
              <a:rPr lang="en-US" sz="2200" dirty="0"/>
              <a:t>The </a:t>
            </a:r>
            <a:r>
              <a:rPr lang="en-US" sz="2200" u="sng" dirty="0"/>
              <a:t>smartphone camera </a:t>
            </a:r>
            <a:r>
              <a:rPr lang="en-US" sz="2200" dirty="0"/>
              <a:t>can be used to differentiate colors with high sensitivity. A smartphone captures the color change photo and quantifies the intensity of light in RGB scales, which is then correlated to the analyte concentration.</a:t>
            </a:r>
          </a:p>
        </p:txBody>
      </p:sp>
      <p:sp>
        <p:nvSpPr>
          <p:cNvPr id="4" name="Segnaposto numero diapositiva 3"/>
          <p:cNvSpPr>
            <a:spLocks noGrp="1"/>
          </p:cNvSpPr>
          <p:nvPr>
            <p:ph type="sldNum" sz="quarter" idx="12"/>
          </p:nvPr>
        </p:nvSpPr>
        <p:spPr/>
        <p:txBody>
          <a:bodyPr/>
          <a:lstStyle/>
          <a:p>
            <a:fld id="{31DE2C5B-556E-47B8-A792-024C2FCA4ACC}" type="slidenum">
              <a:rPr lang="en-GB" smtClean="0"/>
              <a:t>40</a:t>
            </a:fld>
            <a:endParaRPr lang="en-GB"/>
          </a:p>
        </p:txBody>
      </p:sp>
    </p:spTree>
    <p:extLst>
      <p:ext uri="{BB962C8B-B14F-4D97-AF65-F5344CB8AC3E}">
        <p14:creationId xmlns:p14="http://schemas.microsoft.com/office/powerpoint/2010/main" val="176685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2253" y="574766"/>
            <a:ext cx="12044808" cy="447403"/>
          </a:xfrm>
        </p:spPr>
        <p:txBody>
          <a:bodyPr>
            <a:normAutofit fontScale="90000"/>
          </a:bodyPr>
          <a:lstStyle/>
          <a:p>
            <a:r>
              <a:rPr lang="it-IT" dirty="0" err="1"/>
              <a:t>Optochemical</a:t>
            </a:r>
            <a:r>
              <a:rPr lang="it-IT" dirty="0"/>
              <a:t> </a:t>
            </a:r>
            <a:r>
              <a:rPr lang="it-IT" dirty="0" err="1"/>
              <a:t>sensors</a:t>
            </a:r>
            <a:r>
              <a:rPr lang="it-IT" dirty="0"/>
              <a:t> – </a:t>
            </a:r>
            <a:r>
              <a:rPr lang="it-IT" dirty="0" err="1"/>
              <a:t>Example</a:t>
            </a:r>
            <a:br>
              <a:rPr lang="it-IT" dirty="0"/>
            </a:br>
            <a:r>
              <a:rPr lang="en-GB" dirty="0"/>
              <a:t>Wearable colorimetric sensor of glucose concentration in sweat</a:t>
            </a:r>
            <a:br>
              <a:rPr lang="en-GB" b="1" dirty="0"/>
            </a:br>
            <a:endParaRPr lang="en-GB"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4935" y="1363979"/>
            <a:ext cx="4237065" cy="4075611"/>
          </a:xfrm>
          <a:prstGeom prst="rect">
            <a:avLst/>
          </a:prstGeom>
        </p:spPr>
      </p:pic>
      <p:sp>
        <p:nvSpPr>
          <p:cNvPr id="5" name="Segnaposto contenuto 2"/>
          <p:cNvSpPr txBox="1">
            <a:spLocks/>
          </p:cNvSpPr>
          <p:nvPr/>
        </p:nvSpPr>
        <p:spPr>
          <a:xfrm>
            <a:off x="540327" y="1503218"/>
            <a:ext cx="7135091" cy="5133108"/>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The system includes: </a:t>
            </a:r>
          </a:p>
          <a:p>
            <a:pPr lvl="1"/>
            <a:r>
              <a:rPr lang="en-US" sz="2200" dirty="0"/>
              <a:t>a biosensor for measuring glucose;</a:t>
            </a:r>
          </a:p>
          <a:p>
            <a:pPr lvl="1"/>
            <a:r>
              <a:rPr lang="en-US" sz="2200" dirty="0"/>
              <a:t>a sensor for determining the sweat volume;</a:t>
            </a:r>
          </a:p>
          <a:p>
            <a:pPr lvl="1"/>
            <a:r>
              <a:rPr lang="en-US" sz="2200" dirty="0"/>
              <a:t>a color chart for signal normalization.</a:t>
            </a:r>
          </a:p>
          <a:p>
            <a:r>
              <a:rPr lang="en-US" sz="2200" dirty="0"/>
              <a:t>The sensors are made of filter paper and are fixed on the skin with adhesive medical tape, where they absorb sweat.</a:t>
            </a:r>
          </a:p>
          <a:p>
            <a:r>
              <a:rPr lang="en-US" sz="2200" dirty="0"/>
              <a:t>The glucose biosensor contains two enzymes: glucose oxidase (GOX) and horseradish peroxidase (HRP).</a:t>
            </a:r>
          </a:p>
          <a:p>
            <a:r>
              <a:rPr lang="en-US" sz="2200" dirty="0"/>
              <a:t>The detection zone of the sensor contains the chromogen TMB (3,3′,5,5′-tetramethylbenzidine), a white substance that becomes blue if oxidized. </a:t>
            </a:r>
          </a:p>
        </p:txBody>
      </p:sp>
      <p:sp>
        <p:nvSpPr>
          <p:cNvPr id="6" name="Rettangolo 5"/>
          <p:cNvSpPr/>
          <p:nvPr/>
        </p:nvSpPr>
        <p:spPr>
          <a:xfrm>
            <a:off x="8901019" y="5586241"/>
            <a:ext cx="2943755" cy="369332"/>
          </a:xfrm>
          <a:prstGeom prst="rect">
            <a:avLst/>
          </a:prstGeom>
        </p:spPr>
        <p:txBody>
          <a:bodyPr wrap="none">
            <a:spAutoFit/>
          </a:bodyPr>
          <a:lstStyle/>
          <a:p>
            <a:r>
              <a:rPr lang="en-GB" dirty="0" err="1">
                <a:latin typeface="Palatino Linotype" panose="02040502050505030304" pitchFamily="18" charset="0"/>
              </a:rPr>
              <a:t>Vaquer</a:t>
            </a:r>
            <a:r>
              <a:rPr lang="en-GB" dirty="0">
                <a:latin typeface="Palatino Linotype" panose="02040502050505030304" pitchFamily="18" charset="0"/>
              </a:rPr>
              <a:t> et al., Analyst, 2021</a:t>
            </a:r>
          </a:p>
        </p:txBody>
      </p:sp>
      <p:sp>
        <p:nvSpPr>
          <p:cNvPr id="3" name="Segnaposto numero diapositiva 2"/>
          <p:cNvSpPr>
            <a:spLocks noGrp="1"/>
          </p:cNvSpPr>
          <p:nvPr>
            <p:ph type="sldNum" sz="quarter" idx="12"/>
          </p:nvPr>
        </p:nvSpPr>
        <p:spPr/>
        <p:txBody>
          <a:bodyPr/>
          <a:lstStyle/>
          <a:p>
            <a:fld id="{31DE2C5B-556E-47B8-A792-024C2FCA4ACC}" type="slidenum">
              <a:rPr lang="en-GB" smtClean="0"/>
              <a:t>41</a:t>
            </a:fld>
            <a:endParaRPr lang="en-GB"/>
          </a:p>
        </p:txBody>
      </p:sp>
    </p:spTree>
    <p:extLst>
      <p:ext uri="{BB962C8B-B14F-4D97-AF65-F5344CB8AC3E}">
        <p14:creationId xmlns:p14="http://schemas.microsoft.com/office/powerpoint/2010/main" val="1443290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2253" y="574766"/>
            <a:ext cx="12044808" cy="447403"/>
          </a:xfrm>
        </p:spPr>
        <p:txBody>
          <a:bodyPr>
            <a:normAutofit fontScale="90000"/>
          </a:bodyPr>
          <a:lstStyle/>
          <a:p>
            <a:r>
              <a:rPr lang="it-IT" dirty="0" err="1"/>
              <a:t>Optochemical</a:t>
            </a:r>
            <a:r>
              <a:rPr lang="it-IT" dirty="0"/>
              <a:t> </a:t>
            </a:r>
            <a:r>
              <a:rPr lang="it-IT" dirty="0" err="1"/>
              <a:t>sensors</a:t>
            </a:r>
            <a:r>
              <a:rPr lang="it-IT" dirty="0"/>
              <a:t> – </a:t>
            </a:r>
            <a:r>
              <a:rPr lang="it-IT" dirty="0" err="1"/>
              <a:t>Example</a:t>
            </a:r>
            <a:br>
              <a:rPr lang="it-IT" dirty="0"/>
            </a:br>
            <a:r>
              <a:rPr lang="en-GB" dirty="0"/>
              <a:t>Wearable colorimetric sensor of glucose concentration in sweat</a:t>
            </a:r>
            <a:br>
              <a:rPr lang="en-GB" b="1" dirty="0"/>
            </a:br>
            <a:endParaRPr lang="en-GB"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4935" y="1363979"/>
            <a:ext cx="4237065" cy="4075611"/>
          </a:xfrm>
          <a:prstGeom prst="rect">
            <a:avLst/>
          </a:prstGeom>
        </p:spPr>
      </p:pic>
      <p:sp>
        <p:nvSpPr>
          <p:cNvPr id="5" name="Segnaposto contenuto 2"/>
          <p:cNvSpPr txBox="1">
            <a:spLocks/>
          </p:cNvSpPr>
          <p:nvPr/>
        </p:nvSpPr>
        <p:spPr>
          <a:xfrm>
            <a:off x="436419" y="1613897"/>
            <a:ext cx="7211291" cy="5107578"/>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Sweat carries GOX and HRP to the detection zone.</a:t>
            </a:r>
          </a:p>
          <a:p>
            <a:r>
              <a:rPr lang="en-US" sz="2200" dirty="0"/>
              <a:t>Glucose in sweat reacts with GOX and produce H</a:t>
            </a:r>
            <a:r>
              <a:rPr lang="en-US" sz="2200" baseline="-25000" dirty="0"/>
              <a:t>2</a:t>
            </a:r>
            <a:r>
              <a:rPr lang="en-US" sz="2200" dirty="0"/>
              <a:t>O</a:t>
            </a:r>
            <a:r>
              <a:rPr lang="en-US" sz="2200" baseline="-25000" dirty="0"/>
              <a:t>2</a:t>
            </a:r>
            <a:r>
              <a:rPr lang="en-US" sz="2200" dirty="0"/>
              <a:t>. The HRP and the H</a:t>
            </a:r>
            <a:r>
              <a:rPr lang="en-US" sz="2200" baseline="-25000" dirty="0"/>
              <a:t>2</a:t>
            </a:r>
            <a:r>
              <a:rPr lang="en-US" sz="2200" dirty="0"/>
              <a:t>O</a:t>
            </a:r>
            <a:r>
              <a:rPr lang="en-US" sz="2200" baseline="-25000" dirty="0"/>
              <a:t>2</a:t>
            </a:r>
            <a:r>
              <a:rPr lang="en-US" sz="2200" dirty="0"/>
              <a:t> produced by glucose-oxidation induce the oxidation of TMB which becomes blue.</a:t>
            </a:r>
          </a:p>
          <a:p>
            <a:r>
              <a:rPr lang="en-US" sz="2200" dirty="0"/>
              <a:t>The sweat volume sensor contains </a:t>
            </a:r>
            <a:r>
              <a:rPr lang="en-US" sz="2200" dirty="0" err="1"/>
              <a:t>pegylated</a:t>
            </a:r>
            <a:r>
              <a:rPr lang="en-US" sz="2200" dirty="0"/>
              <a:t> gold nanoparticles (</a:t>
            </a:r>
            <a:r>
              <a:rPr lang="en-US" sz="2200" dirty="0" err="1"/>
              <a:t>AuNPs</a:t>
            </a:r>
            <a:r>
              <a:rPr lang="en-US" sz="2200" dirty="0"/>
              <a:t>) that allow estimating the volume of sweat entering the platform.</a:t>
            </a:r>
          </a:p>
          <a:p>
            <a:r>
              <a:rPr lang="en-US" sz="2200" dirty="0"/>
              <a:t>The color chart is used as a reference for normalizing the color of pictures taken with a smartphone, which enables signal quantification in different ambient light conditions.</a:t>
            </a:r>
          </a:p>
        </p:txBody>
      </p:sp>
      <p:sp>
        <p:nvSpPr>
          <p:cNvPr id="6" name="Rettangolo 5"/>
          <p:cNvSpPr/>
          <p:nvPr/>
        </p:nvSpPr>
        <p:spPr>
          <a:xfrm>
            <a:off x="8901019" y="5586241"/>
            <a:ext cx="2943755" cy="369332"/>
          </a:xfrm>
          <a:prstGeom prst="rect">
            <a:avLst/>
          </a:prstGeom>
        </p:spPr>
        <p:txBody>
          <a:bodyPr wrap="none">
            <a:spAutoFit/>
          </a:bodyPr>
          <a:lstStyle/>
          <a:p>
            <a:r>
              <a:rPr lang="en-GB" dirty="0" err="1">
                <a:latin typeface="Palatino Linotype" panose="02040502050505030304" pitchFamily="18" charset="0"/>
              </a:rPr>
              <a:t>Vaquer</a:t>
            </a:r>
            <a:r>
              <a:rPr lang="en-GB" dirty="0">
                <a:latin typeface="Palatino Linotype" panose="02040502050505030304" pitchFamily="18" charset="0"/>
              </a:rPr>
              <a:t> et al., Analyst, 2021</a:t>
            </a:r>
          </a:p>
        </p:txBody>
      </p:sp>
      <p:sp>
        <p:nvSpPr>
          <p:cNvPr id="3" name="Segnaposto numero diapositiva 2"/>
          <p:cNvSpPr>
            <a:spLocks noGrp="1"/>
          </p:cNvSpPr>
          <p:nvPr>
            <p:ph type="sldNum" sz="quarter" idx="12"/>
          </p:nvPr>
        </p:nvSpPr>
        <p:spPr/>
        <p:txBody>
          <a:bodyPr/>
          <a:lstStyle/>
          <a:p>
            <a:fld id="{31DE2C5B-556E-47B8-A792-024C2FCA4ACC}" type="slidenum">
              <a:rPr lang="en-GB" smtClean="0"/>
              <a:t>42</a:t>
            </a:fld>
            <a:endParaRPr lang="en-GB"/>
          </a:p>
        </p:txBody>
      </p:sp>
    </p:spTree>
    <p:extLst>
      <p:ext uri="{BB962C8B-B14F-4D97-AF65-F5344CB8AC3E}">
        <p14:creationId xmlns:p14="http://schemas.microsoft.com/office/powerpoint/2010/main" val="2619650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Definitions of sensor</a:t>
            </a:r>
          </a:p>
        </p:txBody>
      </p:sp>
      <p:sp>
        <p:nvSpPr>
          <p:cNvPr id="3" name="Segnaposto contenuto 2"/>
          <p:cNvSpPr>
            <a:spLocks noGrp="1"/>
          </p:cNvSpPr>
          <p:nvPr>
            <p:ph idx="1"/>
          </p:nvPr>
        </p:nvSpPr>
        <p:spPr/>
        <p:txBody>
          <a:bodyPr/>
          <a:lstStyle/>
          <a:p>
            <a:r>
              <a:rPr lang="en-GB" sz="2000" dirty="0"/>
              <a:t>“A device that responds to a physical input of interest with a recordable, functionally related output that is usually electrical or optical” (Jones 2010)</a:t>
            </a:r>
          </a:p>
          <a:p>
            <a:r>
              <a:rPr lang="en-GB" sz="2000" dirty="0"/>
              <a:t>“A sensor generally refers to a device that converts a physical measure into a signal that is read by an observer or by an instrument” (Chen et al., 2012)</a:t>
            </a:r>
          </a:p>
          <a:p>
            <a:pPr marL="0" indent="0">
              <a:buNone/>
            </a:pPr>
            <a:endParaRPr lang="it-IT" i="1" dirty="0"/>
          </a:p>
        </p:txBody>
      </p:sp>
      <p:pic>
        <p:nvPicPr>
          <p:cNvPr id="4" name="Immagine 3"/>
          <p:cNvPicPr>
            <a:picLocks noChangeAspect="1"/>
          </p:cNvPicPr>
          <p:nvPr/>
        </p:nvPicPr>
        <p:blipFill rotWithShape="1">
          <a:blip r:embed="rId2">
            <a:extLst>
              <a:ext uri="{28A0092B-C50C-407E-A947-70E740481C1C}">
                <a14:useLocalDpi xmlns:a14="http://schemas.microsoft.com/office/drawing/2010/main" val="0"/>
              </a:ext>
            </a:extLst>
          </a:blip>
          <a:srcRect t="3612" b="8996"/>
          <a:stretch/>
        </p:blipFill>
        <p:spPr>
          <a:xfrm>
            <a:off x="1825707" y="2787355"/>
            <a:ext cx="8573243" cy="3856074"/>
          </a:xfrm>
          <a:prstGeom prst="rect">
            <a:avLst/>
          </a:prstGeom>
        </p:spPr>
      </p:pic>
      <p:sp>
        <p:nvSpPr>
          <p:cNvPr id="5" name="Segnaposto numero diapositiva 4"/>
          <p:cNvSpPr>
            <a:spLocks noGrp="1"/>
          </p:cNvSpPr>
          <p:nvPr>
            <p:ph type="sldNum" sz="quarter" idx="12"/>
          </p:nvPr>
        </p:nvSpPr>
        <p:spPr/>
        <p:txBody>
          <a:bodyPr/>
          <a:lstStyle/>
          <a:p>
            <a:fld id="{31DE2C5B-556E-47B8-A792-024C2FCA4ACC}" type="slidenum">
              <a:rPr lang="en-GB" smtClean="0"/>
              <a:t>5</a:t>
            </a:fld>
            <a:endParaRPr lang="en-GB"/>
          </a:p>
        </p:txBody>
      </p:sp>
      <p:sp>
        <p:nvSpPr>
          <p:cNvPr id="6" name="CasellaDiTesto 5">
            <a:extLst>
              <a:ext uri="{FF2B5EF4-FFF2-40B4-BE49-F238E27FC236}">
                <a16:creationId xmlns:a16="http://schemas.microsoft.com/office/drawing/2014/main" id="{431F721B-3DF4-B54A-5E62-2240AEFE985C}"/>
              </a:ext>
            </a:extLst>
          </p:cNvPr>
          <p:cNvSpPr txBox="1"/>
          <p:nvPr/>
        </p:nvSpPr>
        <p:spPr>
          <a:xfrm>
            <a:off x="635010" y="4515337"/>
            <a:ext cx="1816768" cy="400110"/>
          </a:xfrm>
          <a:prstGeom prst="rect">
            <a:avLst/>
          </a:prstGeom>
          <a:noFill/>
        </p:spPr>
        <p:txBody>
          <a:bodyPr wrap="square" rtlCol="0">
            <a:spAutoFit/>
          </a:bodyPr>
          <a:lstStyle/>
          <a:p>
            <a:r>
              <a:rPr lang="it-IT" sz="2000" dirty="0" err="1">
                <a:latin typeface="Palatino Linotype" panose="02040502050505030304" pitchFamily="18" charset="0"/>
              </a:rPr>
              <a:t>Measurand</a:t>
            </a:r>
            <a:endParaRPr lang="en-GB" sz="2400" dirty="0">
              <a:latin typeface="Palatino Linotype" panose="02040502050505030304" pitchFamily="18" charset="0"/>
            </a:endParaRPr>
          </a:p>
        </p:txBody>
      </p:sp>
    </p:spTree>
    <p:extLst>
      <p:ext uri="{BB962C8B-B14F-4D97-AF65-F5344CB8AC3E}">
        <p14:creationId xmlns:p14="http://schemas.microsoft.com/office/powerpoint/2010/main" val="3276749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Classification of sensors based on their interaction with the measurand</a:t>
            </a:r>
          </a:p>
        </p:txBody>
      </p:sp>
      <p:sp>
        <p:nvSpPr>
          <p:cNvPr id="3" name="Segnaposto contenuto 2"/>
          <p:cNvSpPr>
            <a:spLocks noGrp="1"/>
          </p:cNvSpPr>
          <p:nvPr>
            <p:ph idx="1"/>
          </p:nvPr>
        </p:nvSpPr>
        <p:spPr>
          <a:xfrm>
            <a:off x="428172" y="1361168"/>
            <a:ext cx="11368314" cy="2236472"/>
          </a:xfrm>
        </p:spPr>
        <p:txBody>
          <a:bodyPr/>
          <a:lstStyle/>
          <a:p>
            <a:pPr marL="0" indent="0">
              <a:buNone/>
            </a:pPr>
            <a:r>
              <a:rPr lang="en-US" b="1" dirty="0"/>
              <a:t>Contact sensor</a:t>
            </a:r>
            <a:r>
              <a:rPr lang="en-US" dirty="0"/>
              <a:t>: sensors requiring physical contact with the measurand. </a:t>
            </a:r>
          </a:p>
          <a:p>
            <a:r>
              <a:rPr lang="en-US" dirty="0"/>
              <a:t>Their deployment obviously perturbs the state of the subject to some degree. </a:t>
            </a:r>
          </a:p>
          <a:p>
            <a:pPr lvl="1"/>
            <a:r>
              <a:rPr lang="en-US" dirty="0"/>
              <a:t>Comfort and biocompatibility are important considerations</a:t>
            </a:r>
          </a:p>
          <a:p>
            <a:pPr lvl="1"/>
            <a:r>
              <a:rPr lang="en-US" dirty="0"/>
              <a:t>Response time determined by the speed at which the measurand is transported to the measurement site.</a:t>
            </a:r>
          </a:p>
          <a:p>
            <a:pPr lvl="1"/>
            <a:r>
              <a:rPr lang="en-US" dirty="0"/>
              <a:t>Poor contact can result in signal noise and the introduction of signal artifacts.</a:t>
            </a:r>
          </a:p>
        </p:txBody>
      </p:sp>
      <p:sp>
        <p:nvSpPr>
          <p:cNvPr id="4" name="Segnaposto numero diapositiva 3"/>
          <p:cNvSpPr>
            <a:spLocks noGrp="1"/>
          </p:cNvSpPr>
          <p:nvPr>
            <p:ph type="sldNum" sz="quarter" idx="12"/>
          </p:nvPr>
        </p:nvSpPr>
        <p:spPr/>
        <p:txBody>
          <a:bodyPr/>
          <a:lstStyle/>
          <a:p>
            <a:fld id="{31DE2C5B-556E-47B8-A792-024C2FCA4ACC}" type="slidenum">
              <a:rPr lang="en-GB" smtClean="0"/>
              <a:t>6</a:t>
            </a:fld>
            <a:endParaRPr lang="en-GB" dirty="0"/>
          </a:p>
        </p:txBody>
      </p:sp>
      <p:sp>
        <p:nvSpPr>
          <p:cNvPr id="6" name="CasellaDiTesto 5">
            <a:extLst>
              <a:ext uri="{FF2B5EF4-FFF2-40B4-BE49-F238E27FC236}">
                <a16:creationId xmlns:a16="http://schemas.microsoft.com/office/drawing/2014/main" id="{1830490A-B86C-B995-848F-ABDA55CC078C}"/>
              </a:ext>
            </a:extLst>
          </p:cNvPr>
          <p:cNvSpPr txBox="1"/>
          <p:nvPr/>
        </p:nvSpPr>
        <p:spPr>
          <a:xfrm>
            <a:off x="0" y="3800964"/>
            <a:ext cx="3674464" cy="646331"/>
          </a:xfrm>
          <a:prstGeom prst="rect">
            <a:avLst/>
          </a:prstGeom>
          <a:noFill/>
        </p:spPr>
        <p:txBody>
          <a:bodyPr wrap="square">
            <a:spAutoFit/>
          </a:bodyPr>
          <a:lstStyle/>
          <a:p>
            <a:pPr lvl="1" algn="ctr"/>
            <a:r>
              <a:rPr lang="en-US" b="1" dirty="0">
                <a:latin typeface="Palatino Linotype" panose="02040502050505030304" pitchFamily="18" charset="0"/>
              </a:rPr>
              <a:t>Invasive</a:t>
            </a:r>
            <a:r>
              <a:rPr lang="en-US" dirty="0">
                <a:latin typeface="Palatino Linotype" panose="02040502050505030304" pitchFamily="18" charset="0"/>
              </a:rPr>
              <a:t>: sensors inserted into human body</a:t>
            </a:r>
          </a:p>
        </p:txBody>
      </p:sp>
      <p:sp>
        <p:nvSpPr>
          <p:cNvPr id="8" name="CasellaDiTesto 7">
            <a:extLst>
              <a:ext uri="{FF2B5EF4-FFF2-40B4-BE49-F238E27FC236}">
                <a16:creationId xmlns:a16="http://schemas.microsoft.com/office/drawing/2014/main" id="{4A8B36B2-F1C9-E63F-139B-426DC755771F}"/>
              </a:ext>
            </a:extLst>
          </p:cNvPr>
          <p:cNvSpPr txBox="1"/>
          <p:nvPr/>
        </p:nvSpPr>
        <p:spPr>
          <a:xfrm>
            <a:off x="3674464" y="3800964"/>
            <a:ext cx="4013320" cy="923330"/>
          </a:xfrm>
          <a:prstGeom prst="rect">
            <a:avLst/>
          </a:prstGeom>
          <a:noFill/>
        </p:spPr>
        <p:txBody>
          <a:bodyPr wrap="square">
            <a:spAutoFit/>
          </a:bodyPr>
          <a:lstStyle/>
          <a:p>
            <a:pPr lvl="1" algn="ctr"/>
            <a:r>
              <a:rPr lang="en-US" b="1" dirty="0">
                <a:latin typeface="Palatino Linotype" panose="02040502050505030304" pitchFamily="18" charset="0"/>
              </a:rPr>
              <a:t>Minimally-invasive</a:t>
            </a:r>
            <a:r>
              <a:rPr lang="en-US" dirty="0">
                <a:latin typeface="Palatino Linotype" panose="02040502050505030304" pitchFamily="18" charset="0"/>
              </a:rPr>
              <a:t>: patch-type devices on the skin that monitor interstitial fluids</a:t>
            </a:r>
          </a:p>
        </p:txBody>
      </p:sp>
      <p:sp>
        <p:nvSpPr>
          <p:cNvPr id="10" name="CasellaDiTesto 9">
            <a:extLst>
              <a:ext uri="{FF2B5EF4-FFF2-40B4-BE49-F238E27FC236}">
                <a16:creationId xmlns:a16="http://schemas.microsoft.com/office/drawing/2014/main" id="{2AA344A4-4377-A842-F523-E7DD800C12C6}"/>
              </a:ext>
            </a:extLst>
          </p:cNvPr>
          <p:cNvSpPr txBox="1"/>
          <p:nvPr/>
        </p:nvSpPr>
        <p:spPr>
          <a:xfrm>
            <a:off x="7862340" y="3800964"/>
            <a:ext cx="3833733" cy="923330"/>
          </a:xfrm>
          <a:prstGeom prst="rect">
            <a:avLst/>
          </a:prstGeom>
          <a:noFill/>
        </p:spPr>
        <p:txBody>
          <a:bodyPr wrap="square">
            <a:spAutoFit/>
          </a:bodyPr>
          <a:lstStyle/>
          <a:p>
            <a:pPr lvl="1" algn="ctr"/>
            <a:r>
              <a:rPr lang="en-US" b="1" dirty="0">
                <a:latin typeface="Palatino Linotype" panose="02040502050505030304" pitchFamily="18" charset="0"/>
              </a:rPr>
              <a:t>Non-invasive</a:t>
            </a:r>
            <a:r>
              <a:rPr lang="en-US" dirty="0">
                <a:latin typeface="Palatino Linotype" panose="02040502050505030304" pitchFamily="18" charset="0"/>
              </a:rPr>
              <a:t>: sensors that simply have contact with the skin without effect</a:t>
            </a:r>
          </a:p>
        </p:txBody>
      </p:sp>
      <p:pic>
        <p:nvPicPr>
          <p:cNvPr id="12" name="Immagine 11">
            <a:extLst>
              <a:ext uri="{FF2B5EF4-FFF2-40B4-BE49-F238E27FC236}">
                <a16:creationId xmlns:a16="http://schemas.microsoft.com/office/drawing/2014/main" id="{60E6C369-1898-71CA-970F-46ACDC1B14FB}"/>
              </a:ext>
            </a:extLst>
          </p:cNvPr>
          <p:cNvPicPr>
            <a:picLocks noChangeAspect="1"/>
          </p:cNvPicPr>
          <p:nvPr/>
        </p:nvPicPr>
        <p:blipFill rotWithShape="1">
          <a:blip r:embed="rId2">
            <a:extLst>
              <a:ext uri="{28A0092B-C50C-407E-A947-70E740481C1C}">
                <a14:useLocalDpi xmlns:a14="http://schemas.microsoft.com/office/drawing/2010/main" val="0"/>
              </a:ext>
            </a:extLst>
          </a:blip>
          <a:srcRect l="32869" t="10273" b="36176"/>
          <a:stretch/>
        </p:blipFill>
        <p:spPr>
          <a:xfrm>
            <a:off x="0" y="4647555"/>
            <a:ext cx="4092315" cy="1698554"/>
          </a:xfrm>
          <a:prstGeom prst="rect">
            <a:avLst/>
          </a:prstGeom>
        </p:spPr>
      </p:pic>
      <p:pic>
        <p:nvPicPr>
          <p:cNvPr id="13" name="Immagine 12">
            <a:extLst>
              <a:ext uri="{FF2B5EF4-FFF2-40B4-BE49-F238E27FC236}">
                <a16:creationId xmlns:a16="http://schemas.microsoft.com/office/drawing/2014/main" id="{915DF58C-9F65-47B3-16CA-7A4F6D6A0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8086" y="4853427"/>
            <a:ext cx="2808486" cy="1600837"/>
          </a:xfrm>
          <a:prstGeom prst="rect">
            <a:avLst/>
          </a:prstGeom>
        </p:spPr>
      </p:pic>
      <p:pic>
        <p:nvPicPr>
          <p:cNvPr id="15" name="Immagine 14" descr="Immagine che contiene accessorio, caso, borsa&#10;&#10;Descrizione generata automaticamente">
            <a:extLst>
              <a:ext uri="{FF2B5EF4-FFF2-40B4-BE49-F238E27FC236}">
                <a16:creationId xmlns:a16="http://schemas.microsoft.com/office/drawing/2014/main" id="{37314837-7D03-43FA-ED93-27CF9F343DDB}"/>
              </a:ext>
            </a:extLst>
          </p:cNvPr>
          <p:cNvPicPr>
            <a:picLocks noChangeAspect="1"/>
          </p:cNvPicPr>
          <p:nvPr/>
        </p:nvPicPr>
        <p:blipFill rotWithShape="1">
          <a:blip r:embed="rId4">
            <a:extLst>
              <a:ext uri="{28A0092B-C50C-407E-A947-70E740481C1C}">
                <a14:useLocalDpi xmlns:a14="http://schemas.microsoft.com/office/drawing/2010/main" val="0"/>
              </a:ext>
            </a:extLst>
          </a:blip>
          <a:srcRect l="18206" r="32370"/>
          <a:stretch/>
        </p:blipFill>
        <p:spPr>
          <a:xfrm>
            <a:off x="9180480" y="4818944"/>
            <a:ext cx="1649913" cy="1877130"/>
          </a:xfrm>
          <a:prstGeom prst="rect">
            <a:avLst/>
          </a:prstGeom>
        </p:spPr>
      </p:pic>
    </p:spTree>
    <p:extLst>
      <p:ext uri="{BB962C8B-B14F-4D97-AF65-F5344CB8AC3E}">
        <p14:creationId xmlns:p14="http://schemas.microsoft.com/office/powerpoint/2010/main" val="3510883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Classification of sensors based on their interaction with the measurand</a:t>
            </a:r>
          </a:p>
        </p:txBody>
      </p:sp>
      <p:sp>
        <p:nvSpPr>
          <p:cNvPr id="3" name="Segnaposto contenuto 2"/>
          <p:cNvSpPr>
            <a:spLocks noGrp="1"/>
          </p:cNvSpPr>
          <p:nvPr>
            <p:ph idx="1"/>
          </p:nvPr>
        </p:nvSpPr>
        <p:spPr/>
        <p:txBody>
          <a:bodyPr>
            <a:normAutofit/>
          </a:bodyPr>
          <a:lstStyle/>
          <a:p>
            <a:pPr marL="0" indent="0">
              <a:buNone/>
            </a:pPr>
            <a:r>
              <a:rPr lang="en-US" b="1" dirty="0"/>
              <a:t>Non-contact sensors</a:t>
            </a:r>
            <a:r>
              <a:rPr lang="en-US" dirty="0"/>
              <a:t>: do not require direct contact with the measurand.</a:t>
            </a:r>
          </a:p>
          <a:p>
            <a:r>
              <a:rPr lang="en-US" dirty="0"/>
              <a:t>Minimum perturbation of the subject</a:t>
            </a:r>
          </a:p>
          <a:p>
            <a:r>
              <a:rPr lang="en-US" dirty="0"/>
              <a:t>Generally used in ambient sensing applications</a:t>
            </a:r>
          </a:p>
          <a:p>
            <a:r>
              <a:rPr lang="en-US" dirty="0"/>
              <a:t>Example: infrared thermometer </a:t>
            </a:r>
          </a:p>
          <a:p>
            <a:endParaRPr lang="en-US" dirty="0"/>
          </a:p>
          <a:p>
            <a:pPr marL="0" indent="0">
              <a:buNone/>
            </a:pPr>
            <a:r>
              <a:rPr lang="en-US" b="1" dirty="0"/>
              <a:t>Sample based sensors</a:t>
            </a:r>
            <a:r>
              <a:rPr lang="en-US" dirty="0"/>
              <a:t>: </a:t>
            </a:r>
            <a:r>
              <a:rPr lang="en-GB" dirty="0"/>
              <a:t>require an invasive collection of a sample of the person to be monitored by a human or automated sampling system. </a:t>
            </a:r>
          </a:p>
          <a:p>
            <a:r>
              <a:rPr lang="en-US" dirty="0"/>
              <a:t>The collected samples are analyzed using sensors or laboratory-based analytical instrumentation</a:t>
            </a:r>
          </a:p>
          <a:p>
            <a:r>
              <a:rPr lang="en-GB" dirty="0"/>
              <a:t>Common approach in healthcare (e.g. monitoring cholesterol)</a:t>
            </a:r>
          </a:p>
          <a:p>
            <a:endParaRPr lang="en-GB"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7</a:t>
            </a:fld>
            <a:endParaRPr lang="en-GB"/>
          </a:p>
        </p:txBody>
      </p:sp>
    </p:spTree>
    <p:extLst>
      <p:ext uri="{BB962C8B-B14F-4D97-AF65-F5344CB8AC3E}">
        <p14:creationId xmlns:p14="http://schemas.microsoft.com/office/powerpoint/2010/main" val="209077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6919B-294D-7664-F290-D4FBF17EA78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13DAA7C-FC50-2162-0DFF-27F3AF7AA4D3}"/>
              </a:ext>
            </a:extLst>
          </p:cNvPr>
          <p:cNvSpPr>
            <a:spLocks noGrp="1"/>
          </p:cNvSpPr>
          <p:nvPr>
            <p:ph type="title"/>
          </p:nvPr>
        </p:nvSpPr>
        <p:spPr/>
        <p:txBody>
          <a:bodyPr>
            <a:normAutofit/>
          </a:bodyPr>
          <a:lstStyle/>
          <a:p>
            <a:r>
              <a:rPr lang="en-US" dirty="0"/>
              <a:t>Wearable devices</a:t>
            </a:r>
          </a:p>
        </p:txBody>
      </p:sp>
      <p:sp>
        <p:nvSpPr>
          <p:cNvPr id="4" name="Segnaposto numero diapositiva 3">
            <a:extLst>
              <a:ext uri="{FF2B5EF4-FFF2-40B4-BE49-F238E27FC236}">
                <a16:creationId xmlns:a16="http://schemas.microsoft.com/office/drawing/2014/main" id="{B4F89958-DA9A-D0E9-2A1D-E1C155251177}"/>
              </a:ext>
            </a:extLst>
          </p:cNvPr>
          <p:cNvSpPr>
            <a:spLocks noGrp="1"/>
          </p:cNvSpPr>
          <p:nvPr>
            <p:ph type="sldNum" sz="quarter" idx="12"/>
          </p:nvPr>
        </p:nvSpPr>
        <p:spPr/>
        <p:txBody>
          <a:bodyPr/>
          <a:lstStyle/>
          <a:p>
            <a:fld id="{31DE2C5B-556E-47B8-A792-024C2FCA4ACC}" type="slidenum">
              <a:rPr lang="en-GB" smtClean="0"/>
              <a:t>8</a:t>
            </a:fld>
            <a:endParaRPr lang="en-GB" dirty="0"/>
          </a:p>
        </p:txBody>
      </p:sp>
      <p:sp>
        <p:nvSpPr>
          <p:cNvPr id="7" name="Content Placeholder 6">
            <a:extLst>
              <a:ext uri="{FF2B5EF4-FFF2-40B4-BE49-F238E27FC236}">
                <a16:creationId xmlns:a16="http://schemas.microsoft.com/office/drawing/2014/main" id="{CE59D098-76B9-FD4C-67FD-F91F2C49952E}"/>
              </a:ext>
            </a:extLst>
          </p:cNvPr>
          <p:cNvSpPr>
            <a:spLocks noGrp="1"/>
          </p:cNvSpPr>
          <p:nvPr>
            <p:ph idx="1"/>
          </p:nvPr>
        </p:nvSpPr>
        <p:spPr>
          <a:xfrm>
            <a:off x="324726" y="4817575"/>
            <a:ext cx="11368314" cy="1529178"/>
          </a:xfrm>
        </p:spPr>
        <p:txBody>
          <a:bodyPr/>
          <a:lstStyle/>
          <a:p>
            <a:r>
              <a:rPr lang="en-US" dirty="0"/>
              <a:t>Wearable devices are equipped by sensors (generally non-invasive or minimally-invasive contact sensors) that can be worn by an individual</a:t>
            </a:r>
          </a:p>
          <a:p>
            <a:r>
              <a:rPr lang="en-US" dirty="0"/>
              <a:t>Important requirement: a comfortable form factor </a:t>
            </a:r>
          </a:p>
        </p:txBody>
      </p:sp>
      <p:sp>
        <p:nvSpPr>
          <p:cNvPr id="11" name="Rectangle 10">
            <a:extLst>
              <a:ext uri="{FF2B5EF4-FFF2-40B4-BE49-F238E27FC236}">
                <a16:creationId xmlns:a16="http://schemas.microsoft.com/office/drawing/2014/main" id="{2CB8EFA2-E3B8-A3FA-7C34-2AA12702E548}"/>
              </a:ext>
            </a:extLst>
          </p:cNvPr>
          <p:cNvSpPr/>
          <p:nvPr/>
        </p:nvSpPr>
        <p:spPr>
          <a:xfrm>
            <a:off x="2029447" y="1343320"/>
            <a:ext cx="7958871" cy="3153104"/>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magine 5">
            <a:extLst>
              <a:ext uri="{FF2B5EF4-FFF2-40B4-BE49-F238E27FC236}">
                <a16:creationId xmlns:a16="http://schemas.microsoft.com/office/drawing/2014/main" id="{C066B23E-D241-A3DB-6467-37578381CE00}"/>
              </a:ext>
            </a:extLst>
          </p:cNvPr>
          <p:cNvPicPr>
            <a:picLocks noChangeAspect="1"/>
          </p:cNvPicPr>
          <p:nvPr/>
        </p:nvPicPr>
        <p:blipFill rotWithShape="1">
          <a:blip r:embed="rId2">
            <a:extLst>
              <a:ext uri="{28A0092B-C50C-407E-A947-70E740481C1C}">
                <a14:useLocalDpi xmlns:a14="http://schemas.microsoft.com/office/drawing/2010/main" val="0"/>
              </a:ext>
            </a:extLst>
          </a:blip>
          <a:srcRect l="19356" r="9446"/>
          <a:stretch/>
        </p:blipFill>
        <p:spPr>
          <a:xfrm>
            <a:off x="7650329" y="3037399"/>
            <a:ext cx="2209313" cy="1303287"/>
          </a:xfrm>
          <a:prstGeom prst="rect">
            <a:avLst/>
          </a:prstGeom>
        </p:spPr>
      </p:pic>
      <p:pic>
        <p:nvPicPr>
          <p:cNvPr id="16" name="Immagine 7">
            <a:extLst>
              <a:ext uri="{FF2B5EF4-FFF2-40B4-BE49-F238E27FC236}">
                <a16:creationId xmlns:a16="http://schemas.microsoft.com/office/drawing/2014/main" id="{8A4DF13A-A017-8A1A-9D3A-B012CCCF1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8124" y="1664869"/>
            <a:ext cx="3687815" cy="2589758"/>
          </a:xfrm>
          <a:prstGeom prst="rect">
            <a:avLst/>
          </a:prstGeom>
        </p:spPr>
      </p:pic>
      <p:pic>
        <p:nvPicPr>
          <p:cNvPr id="17" name="Immagine 1">
            <a:extLst>
              <a:ext uri="{FF2B5EF4-FFF2-40B4-BE49-F238E27FC236}">
                <a16:creationId xmlns:a16="http://schemas.microsoft.com/office/drawing/2014/main" id="{CE7AB1F0-1CC8-17BA-DFEA-AF3ABFDC16C4}"/>
              </a:ext>
            </a:extLst>
          </p:cNvPr>
          <p:cNvPicPr>
            <a:picLocks noChangeAspect="1"/>
          </p:cNvPicPr>
          <p:nvPr/>
        </p:nvPicPr>
        <p:blipFill rotWithShape="1">
          <a:blip r:embed="rId4">
            <a:extLst>
              <a:ext uri="{28A0092B-C50C-407E-A947-70E740481C1C}">
                <a14:useLocalDpi xmlns:a14="http://schemas.microsoft.com/office/drawing/2010/main" val="0"/>
              </a:ext>
            </a:extLst>
          </a:blip>
          <a:srcRect l="11053" t="19752" r="13514"/>
          <a:stretch/>
        </p:blipFill>
        <p:spPr>
          <a:xfrm>
            <a:off x="7650329" y="1500725"/>
            <a:ext cx="2125798" cy="1459023"/>
          </a:xfrm>
          <a:prstGeom prst="rect">
            <a:avLst/>
          </a:prstGeom>
        </p:spPr>
      </p:pic>
      <p:pic>
        <p:nvPicPr>
          <p:cNvPr id="18" name="Immagine 5">
            <a:extLst>
              <a:ext uri="{FF2B5EF4-FFF2-40B4-BE49-F238E27FC236}">
                <a16:creationId xmlns:a16="http://schemas.microsoft.com/office/drawing/2014/main" id="{1EF16EFD-B1E5-9C26-626D-82F8ED7D09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9948" y="2280036"/>
            <a:ext cx="1178120" cy="1514726"/>
          </a:xfrm>
          <a:prstGeom prst="rect">
            <a:avLst/>
          </a:prstGeom>
        </p:spPr>
      </p:pic>
    </p:spTree>
    <p:extLst>
      <p:ext uri="{BB962C8B-B14F-4D97-AF65-F5344CB8AC3E}">
        <p14:creationId xmlns:p14="http://schemas.microsoft.com/office/powerpoint/2010/main" val="229692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Classification of sensors based on their sensing technique</a:t>
            </a:r>
            <a:endParaRPr lang="en-GB" dirty="0"/>
          </a:p>
        </p:txBody>
      </p:sp>
      <p:sp>
        <p:nvSpPr>
          <p:cNvPr id="3" name="Segnaposto contenuto 2"/>
          <p:cNvSpPr>
            <a:spLocks noGrp="1"/>
          </p:cNvSpPr>
          <p:nvPr>
            <p:ph idx="1"/>
          </p:nvPr>
        </p:nvSpPr>
        <p:spPr/>
        <p:txBody>
          <a:bodyPr>
            <a:normAutofit/>
          </a:bodyPr>
          <a:lstStyle/>
          <a:p>
            <a:r>
              <a:rPr lang="en-US" dirty="0"/>
              <a:t>Mechanical sensors</a:t>
            </a:r>
          </a:p>
          <a:p>
            <a:endParaRPr lang="en-US" dirty="0"/>
          </a:p>
          <a:p>
            <a:r>
              <a:rPr lang="en-US" dirty="0"/>
              <a:t>Electrical sensors</a:t>
            </a:r>
          </a:p>
          <a:p>
            <a:endParaRPr lang="en-US" dirty="0"/>
          </a:p>
          <a:p>
            <a:r>
              <a:rPr lang="en-US" dirty="0"/>
              <a:t>Optical sensors</a:t>
            </a:r>
          </a:p>
          <a:p>
            <a:endParaRPr lang="en-US" dirty="0"/>
          </a:p>
          <a:p>
            <a:r>
              <a:rPr lang="en-US" dirty="0"/>
              <a:t>Chemical sensors</a:t>
            </a:r>
            <a:endParaRPr lang="en-US" sz="2400"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9</a:t>
            </a:fld>
            <a:endParaRPr lang="en-GB"/>
          </a:p>
        </p:txBody>
      </p:sp>
      <p:sp>
        <p:nvSpPr>
          <p:cNvPr id="6" name="Rectangle 5">
            <a:extLst>
              <a:ext uri="{FF2B5EF4-FFF2-40B4-BE49-F238E27FC236}">
                <a16:creationId xmlns:a16="http://schemas.microsoft.com/office/drawing/2014/main" id="{2807B5A7-178B-9C1A-3FA9-0A4CB989D309}"/>
              </a:ext>
            </a:extLst>
          </p:cNvPr>
          <p:cNvSpPr/>
          <p:nvPr/>
        </p:nvSpPr>
        <p:spPr>
          <a:xfrm>
            <a:off x="428172" y="1224187"/>
            <a:ext cx="3241065" cy="64313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87537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592</TotalTime>
  <Words>3549</Words>
  <Application>Microsoft Macintosh PowerPoint</Application>
  <PresentationFormat>Widescreen</PresentationFormat>
  <Paragraphs>359</Paragraphs>
  <Slides>42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Cambria Math</vt:lpstr>
      <vt:lpstr>Courier New</vt:lpstr>
      <vt:lpstr>Palatino Linotype</vt:lpstr>
      <vt:lpstr>Times New Roman</vt:lpstr>
      <vt:lpstr>Wingdings</vt:lpstr>
      <vt:lpstr>Tema di Office</vt:lpstr>
      <vt:lpstr>PowerPoint Presentation</vt:lpstr>
      <vt:lpstr>Agenda</vt:lpstr>
      <vt:lpstr>Agenda</vt:lpstr>
      <vt:lpstr>Wearable devices</vt:lpstr>
      <vt:lpstr>Definitions of sensor</vt:lpstr>
      <vt:lpstr>Classification of sensors based on their interaction with the measurand</vt:lpstr>
      <vt:lpstr>Classification of sensors based on their interaction with the measurand</vt:lpstr>
      <vt:lpstr>Wearable devices</vt:lpstr>
      <vt:lpstr>Classification of sensors based on their sensing technique</vt:lpstr>
      <vt:lpstr>Mechanical sensors</vt:lpstr>
      <vt:lpstr>Electromechanical sensors - Piezoresistive sensors</vt:lpstr>
      <vt:lpstr>Electromechanical sensors - Piezoresistive sensors</vt:lpstr>
      <vt:lpstr>Electromechanical sensors - Capacitive sensors</vt:lpstr>
      <vt:lpstr>Special capacitive sensors – Iontronic sensors</vt:lpstr>
      <vt:lpstr>Electromechanical sensors - Piezoelectric sensors</vt:lpstr>
      <vt:lpstr>MEMS</vt:lpstr>
      <vt:lpstr>MEMS – Accelerometer</vt:lpstr>
      <vt:lpstr>MEMS – Gyroscope</vt:lpstr>
      <vt:lpstr>MEMS – Gyroscope</vt:lpstr>
      <vt:lpstr>MEMS - Inertial Measurement Unit (IMU)</vt:lpstr>
      <vt:lpstr>Classification of sensors based on their sensing technique</vt:lpstr>
      <vt:lpstr>Electrical sensors</vt:lpstr>
      <vt:lpstr>Classification of sensors based on their sensing technique</vt:lpstr>
      <vt:lpstr>Optical sensors</vt:lpstr>
      <vt:lpstr>Types of optical sensors (1/3)</vt:lpstr>
      <vt:lpstr>Types of optical sensors (2/3)</vt:lpstr>
      <vt:lpstr>Types of optical sensors (3/3)</vt:lpstr>
      <vt:lpstr>Through-beam vs. diffuse-reflective</vt:lpstr>
      <vt:lpstr>Optical HR sensor: Photoplethysmography</vt:lpstr>
      <vt:lpstr>Optical HR sensor: Photoplethysmography</vt:lpstr>
      <vt:lpstr>The PPG signal</vt:lpstr>
      <vt:lpstr>The PPG signal</vt:lpstr>
      <vt:lpstr>Classification of sensors based on their sensing technique</vt:lpstr>
      <vt:lpstr>Chemical sensors</vt:lpstr>
      <vt:lpstr>Biofluids: Tears</vt:lpstr>
      <vt:lpstr>Biofluids: Saliva</vt:lpstr>
      <vt:lpstr>Biofluids: Sweat</vt:lpstr>
      <vt:lpstr>Biofluids: Interstitial fluid</vt:lpstr>
      <vt:lpstr>Detection techniques</vt:lpstr>
      <vt:lpstr>Optochemical sensors</vt:lpstr>
      <vt:lpstr>Optochemical sensors – Example Wearable colorimetric sensor of glucose concentration in sweat </vt:lpstr>
      <vt:lpstr>Optochemical sensors – Example Wearable colorimetric sensor of glucose concentration in sweat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Martina</dc:creator>
  <cp:lastModifiedBy>Giacomo Cappon</cp:lastModifiedBy>
  <cp:revision>400</cp:revision>
  <dcterms:created xsi:type="dcterms:W3CDTF">2021-07-19T09:08:13Z</dcterms:created>
  <dcterms:modified xsi:type="dcterms:W3CDTF">2024-01-30T09:29:57Z</dcterms:modified>
</cp:coreProperties>
</file>